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5" r:id="rId4"/>
    <p:sldId id="274" r:id="rId5"/>
    <p:sldId id="261" r:id="rId6"/>
    <p:sldId id="264" r:id="rId7"/>
    <p:sldId id="259" r:id="rId8"/>
    <p:sldId id="262" r:id="rId9"/>
    <p:sldId id="263" r:id="rId10"/>
    <p:sldId id="267" r:id="rId11"/>
    <p:sldId id="27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lear Sans" panose="020B0604020202020204" charset="0"/>
      <p:regular r:id="rId18"/>
    </p:embeddedFont>
    <p:embeddedFont>
      <p:font typeface="Clear Sans Bold" panose="020B0604020202020204" charset="0"/>
      <p:regular r:id="rId19"/>
    </p:embeddedFont>
    <p:embeddedFont>
      <p:font typeface="Hammersmith One" panose="020B0604020202020204" charset="0"/>
      <p:regular r:id="rId20"/>
    </p:embeddedFont>
    <p:embeddedFont>
      <p:font typeface="IBM Plex Sans" panose="020B0604020202020204" charset="0"/>
      <p:regular r:id="rId21"/>
    </p:embeddedFont>
    <p:embeddedFont>
      <p:font typeface="IBM Plex Sans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291" autoAdjust="0"/>
  </p:normalViewPr>
  <p:slideViewPr>
    <p:cSldViewPr>
      <p:cViewPr varScale="1">
        <p:scale>
          <a:sx n="48" d="100"/>
          <a:sy n="48" d="100"/>
        </p:scale>
        <p:origin x="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32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imagri.ne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DUF2isFWsqVSYhbaACYtbgcLi_YjDqpE3GLQIVgkKQg/edit#gid=69851113" TargetMode="External"/><Relationship Id="rId3" Type="http://schemas.openxmlformats.org/officeDocument/2006/relationships/image" Target="../media/image3.svg"/><Relationship Id="rId7" Type="http://schemas.openxmlformats.org/officeDocument/2006/relationships/hyperlink" Target="https://www.simagri.n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image" Target="../media/image3.svg"/><Relationship Id="rId7" Type="http://schemas.openxmlformats.org/officeDocument/2006/relationships/slide" Target="slide7.xml"/><Relationship Id="rId12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5.svg"/><Relationship Id="rId5" Type="http://schemas.openxmlformats.org/officeDocument/2006/relationships/slide" Target="slide5.xml"/><Relationship Id="rId10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play.google.com/store/apps/details?id=com.afriqueVerte.simagr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130667" y="1122645"/>
            <a:ext cx="14026665" cy="7857871"/>
            <a:chOff x="0" y="0"/>
            <a:chExt cx="18702220" cy="10477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02274" cy="10477119"/>
            </a:xfrm>
            <a:custGeom>
              <a:avLst/>
              <a:gdLst/>
              <a:ahLst/>
              <a:cxnLst/>
              <a:rect l="l" t="t" r="r" b="b"/>
              <a:pathLst>
                <a:path w="18702274" h="10477119">
                  <a:moveTo>
                    <a:pt x="0" y="0"/>
                  </a:moveTo>
                  <a:lnTo>
                    <a:pt x="18702274" y="0"/>
                  </a:lnTo>
                  <a:lnTo>
                    <a:pt x="18702274" y="10477119"/>
                  </a:lnTo>
                  <a:lnTo>
                    <a:pt x="0" y="1047711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130667" y="6832048"/>
            <a:ext cx="14026665" cy="2148469"/>
            <a:chOff x="0" y="0"/>
            <a:chExt cx="18702220" cy="28646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702274" cy="2864612"/>
            </a:xfrm>
            <a:custGeom>
              <a:avLst/>
              <a:gdLst/>
              <a:ahLst/>
              <a:cxnLst/>
              <a:rect l="l" t="t" r="r" b="b"/>
              <a:pathLst>
                <a:path w="18702274" h="2864612">
                  <a:moveTo>
                    <a:pt x="0" y="0"/>
                  </a:moveTo>
                  <a:lnTo>
                    <a:pt x="18702274" y="0"/>
                  </a:lnTo>
                  <a:lnTo>
                    <a:pt x="18702274" y="2864612"/>
                  </a:lnTo>
                  <a:lnTo>
                    <a:pt x="0" y="2864612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229600" y="2010553"/>
            <a:ext cx="3557742" cy="313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11"/>
              </a:lnSpc>
            </a:pPr>
            <a:r>
              <a:rPr lang="en-US" sz="2400" u="sng" dirty="0">
                <a:solidFill>
                  <a:srgbClr val="0000FF"/>
                </a:solidFill>
                <a:latin typeface="Hammersmith One"/>
                <a:ea typeface="Hammersmith One"/>
                <a:cs typeface="Hammersmith One"/>
                <a:sym typeface="Hammersmith One"/>
                <a:hlinkClick r:id="rId2" tooltip="https://www.simagri.net"/>
              </a:rPr>
              <a:t>https://www.simagri.net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82676" y="2747885"/>
            <a:ext cx="11322648" cy="41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4"/>
              </a:lnSpc>
            </a:pPr>
            <a:r>
              <a:rPr lang="en-US" sz="10299" spc="-102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Présentation</a:t>
            </a:r>
            <a:r>
              <a:rPr lang="en-US" sz="10299" spc="-102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de la </a:t>
            </a:r>
            <a:r>
              <a:rPr lang="en-US" sz="10299" spc="-102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plateforme</a:t>
            </a:r>
            <a:r>
              <a:rPr lang="en-US" sz="10299" spc="-102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SIMAgri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619684" y="1626709"/>
            <a:ext cx="1354456" cy="1081234"/>
            <a:chOff x="0" y="0"/>
            <a:chExt cx="1273005" cy="9277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3048" cy="927735"/>
            </a:xfrm>
            <a:custGeom>
              <a:avLst/>
              <a:gdLst/>
              <a:ahLst/>
              <a:cxnLst/>
              <a:rect l="l" t="t" r="r" b="b"/>
              <a:pathLst>
                <a:path w="1273048" h="927735">
                  <a:moveTo>
                    <a:pt x="1263523" y="350774"/>
                  </a:moveTo>
                  <a:cubicBezTo>
                    <a:pt x="1263015" y="273939"/>
                    <a:pt x="1258570" y="180975"/>
                    <a:pt x="1258570" y="97409"/>
                  </a:cubicBezTo>
                  <a:cubicBezTo>
                    <a:pt x="1258570" y="74549"/>
                    <a:pt x="1258062" y="28956"/>
                    <a:pt x="1255268" y="6096"/>
                  </a:cubicBezTo>
                  <a:cubicBezTo>
                    <a:pt x="1188339" y="6096"/>
                    <a:pt x="1116584" y="508"/>
                    <a:pt x="1049147" y="508"/>
                  </a:cubicBezTo>
                  <a:cubicBezTo>
                    <a:pt x="698881" y="1651"/>
                    <a:pt x="351917" y="0"/>
                    <a:pt x="2286" y="508"/>
                  </a:cubicBezTo>
                  <a:cubicBezTo>
                    <a:pt x="2286" y="75184"/>
                    <a:pt x="0" y="158115"/>
                    <a:pt x="508" y="232791"/>
                  </a:cubicBezTo>
                  <a:cubicBezTo>
                    <a:pt x="1651" y="371983"/>
                    <a:pt x="3302" y="511810"/>
                    <a:pt x="3302" y="651002"/>
                  </a:cubicBezTo>
                  <a:cubicBezTo>
                    <a:pt x="3302" y="718439"/>
                    <a:pt x="2794" y="785241"/>
                    <a:pt x="6096" y="852551"/>
                  </a:cubicBezTo>
                  <a:cubicBezTo>
                    <a:pt x="7239" y="874268"/>
                    <a:pt x="8382" y="895477"/>
                    <a:pt x="10541" y="917194"/>
                  </a:cubicBezTo>
                  <a:cubicBezTo>
                    <a:pt x="84074" y="918337"/>
                    <a:pt x="156972" y="919988"/>
                    <a:pt x="230505" y="922147"/>
                  </a:cubicBezTo>
                  <a:cubicBezTo>
                    <a:pt x="425958" y="927735"/>
                    <a:pt x="615823" y="918845"/>
                    <a:pt x="817499" y="922655"/>
                  </a:cubicBezTo>
                  <a:cubicBezTo>
                    <a:pt x="969518" y="925449"/>
                    <a:pt x="1118743" y="917067"/>
                    <a:pt x="1270762" y="917067"/>
                  </a:cubicBezTo>
                  <a:cubicBezTo>
                    <a:pt x="1270762" y="909828"/>
                    <a:pt x="1271270" y="867537"/>
                    <a:pt x="1271905" y="860298"/>
                  </a:cubicBezTo>
                  <a:cubicBezTo>
                    <a:pt x="1273048" y="816864"/>
                    <a:pt x="1266952" y="735584"/>
                    <a:pt x="1267460" y="692150"/>
                  </a:cubicBezTo>
                  <a:cubicBezTo>
                    <a:pt x="1270254" y="513334"/>
                    <a:pt x="1264666" y="505079"/>
                    <a:pt x="1263523" y="350774"/>
                  </a:cubicBezTo>
                  <a:close/>
                </a:path>
              </a:pathLst>
            </a:custGeom>
            <a:blipFill>
              <a:blip r:embed="rId3"/>
              <a:stretch>
                <a:fillRect l="-1658" t="-44" r="-1699" b="-400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3248453" y="7086956"/>
            <a:ext cx="11322648" cy="135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</a:pPr>
            <a:r>
              <a:rPr lang="en-US" sz="2999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Quand</a:t>
            </a:r>
            <a:r>
              <a:rPr lang="en-US" sz="29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les </a:t>
            </a:r>
            <a:r>
              <a:rPr lang="en-US" sz="2999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organisations</a:t>
            </a:r>
            <a:r>
              <a:rPr lang="en-US" sz="29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paysannes</a:t>
            </a:r>
            <a:r>
              <a:rPr lang="en-US" sz="29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entreprennent</a:t>
            </a:r>
            <a:r>
              <a:rPr lang="en-US" sz="29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,</a:t>
            </a:r>
          </a:p>
          <a:p>
            <a:pPr algn="ctr">
              <a:lnSpc>
                <a:spcPts val="3598"/>
              </a:lnSpc>
            </a:pPr>
            <a:r>
              <a:rPr lang="en-US" sz="29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Passer a </a:t>
            </a:r>
            <a:r>
              <a:rPr lang="en-US" sz="2999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l’échelle</a:t>
            </a:r>
            <a:r>
              <a:rPr lang="en-US" sz="29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est</a:t>
            </a:r>
            <a:r>
              <a:rPr lang="en-US" sz="29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possible </a:t>
            </a:r>
          </a:p>
          <a:p>
            <a:pPr algn="ctr">
              <a:lnSpc>
                <a:spcPts val="3598"/>
              </a:lnSpc>
            </a:pPr>
            <a:endParaRPr lang="en-US" sz="2999" b="1" dirty="0">
              <a:solidFill>
                <a:srgbClr val="000000"/>
              </a:solidFill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>
            <a:extLst>
              <a:ext uri="{FF2B5EF4-FFF2-40B4-BE49-F238E27FC236}">
                <a16:creationId xmlns:a16="http://schemas.microsoft.com/office/drawing/2014/main" id="{EC7E0797-ACD8-4A22-8DB7-C88C53862413}"/>
              </a:ext>
            </a:extLst>
          </p:cNvPr>
          <p:cNvSpPr txBox="1"/>
          <p:nvPr/>
        </p:nvSpPr>
        <p:spPr>
          <a:xfrm>
            <a:off x="10193201" y="1813248"/>
            <a:ext cx="4818200" cy="1000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3600" spc="-13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Ambition sous </a:t>
            </a:r>
            <a:r>
              <a:rPr lang="en-US" sz="3600" spc="-13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régionale</a:t>
            </a:r>
            <a:endParaRPr lang="en-US" sz="3600" spc="-13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2" name="Freeform 2"/>
          <p:cNvSpPr/>
          <p:nvPr/>
        </p:nvSpPr>
        <p:spPr>
          <a:xfrm rot="-10800000">
            <a:off x="8709704" y="-2328127"/>
            <a:ext cx="13971086" cy="13982953"/>
          </a:xfrm>
          <a:custGeom>
            <a:avLst/>
            <a:gdLst/>
            <a:ahLst/>
            <a:cxnLst/>
            <a:rect l="l" t="t" r="r" b="b"/>
            <a:pathLst>
              <a:path w="13971086" h="13982953">
                <a:moveTo>
                  <a:pt x="0" y="0"/>
                </a:moveTo>
                <a:lnTo>
                  <a:pt x="13971086" y="0"/>
                </a:lnTo>
                <a:lnTo>
                  <a:pt x="13971086" y="13982953"/>
                </a:lnTo>
                <a:lnTo>
                  <a:pt x="0" y="1398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8709704" y="-1847976"/>
            <a:ext cx="13971086" cy="13982953"/>
          </a:xfrm>
          <a:custGeom>
            <a:avLst/>
            <a:gdLst/>
            <a:ahLst/>
            <a:cxnLst/>
            <a:rect l="l" t="t" r="r" b="b"/>
            <a:pathLst>
              <a:path w="13971086" h="13982953">
                <a:moveTo>
                  <a:pt x="0" y="0"/>
                </a:moveTo>
                <a:lnTo>
                  <a:pt x="13971086" y="0"/>
                </a:lnTo>
                <a:lnTo>
                  <a:pt x="13971086" y="13982953"/>
                </a:lnTo>
                <a:lnTo>
                  <a:pt x="0" y="1398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200" y="5886872"/>
            <a:ext cx="5184839" cy="1228916"/>
            <a:chOff x="242413" y="-27"/>
            <a:chExt cx="6913118" cy="1638555"/>
          </a:xfrm>
        </p:grpSpPr>
        <p:sp>
          <p:nvSpPr>
            <p:cNvPr id="5" name="Freeform 5"/>
            <p:cNvSpPr/>
            <p:nvPr/>
          </p:nvSpPr>
          <p:spPr>
            <a:xfrm>
              <a:off x="242413" y="-27"/>
              <a:ext cx="6913118" cy="1638555"/>
            </a:xfrm>
            <a:custGeom>
              <a:avLst/>
              <a:gdLst/>
              <a:ahLst/>
              <a:cxnLst/>
              <a:rect l="l" t="t" r="r" b="b"/>
              <a:pathLst>
                <a:path w="6913118" h="1638554">
                  <a:moveTo>
                    <a:pt x="0" y="0"/>
                  </a:moveTo>
                  <a:lnTo>
                    <a:pt x="6913118" y="0"/>
                  </a:lnTo>
                  <a:lnTo>
                    <a:pt x="6913118" y="1638554"/>
                  </a:lnTo>
                  <a:lnTo>
                    <a:pt x="0" y="1638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3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31971" y="1487843"/>
            <a:ext cx="7564229" cy="1044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5400" spc="-13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Déploiement</a:t>
            </a:r>
            <a:r>
              <a:rPr lang="en-US" sz="5400" spc="-13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SIMAgri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1971" y="2607820"/>
            <a:ext cx="6080733" cy="449387"/>
          </a:xfrm>
          <a:custGeom>
            <a:avLst/>
            <a:gdLst/>
            <a:ahLst/>
            <a:cxnLst/>
            <a:rect l="l" t="t" r="r" b="b"/>
            <a:pathLst>
              <a:path w="6080733" h="449387">
                <a:moveTo>
                  <a:pt x="0" y="0"/>
                </a:moveTo>
                <a:lnTo>
                  <a:pt x="6080733" y="0"/>
                </a:lnTo>
                <a:lnTo>
                  <a:pt x="6080733" y="449387"/>
                </a:lnTo>
                <a:lnTo>
                  <a:pt x="0" y="449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26558" b="-62655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21871" y="3394583"/>
            <a:ext cx="6298629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0"/>
              </a:lnSpc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Hammersmith One"/>
                <a:cs typeface="Hammersmith One"/>
                <a:sym typeface="Hammersmith One"/>
              </a:rPr>
              <a:t>SIMAgri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Hammersmith One"/>
                <a:cs typeface="Hammersmith One"/>
                <a:sym typeface="Hammersmith One"/>
              </a:rPr>
              <a:t>est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Hammersmith One"/>
                <a:cs typeface="Hammersmith One"/>
                <a:sym typeface="Hammersmith One"/>
              </a:rPr>
              <a:t>déja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Hammersmith One"/>
                <a:cs typeface="Hammersmith One"/>
                <a:sym typeface="Hammersmith One"/>
              </a:rPr>
              <a:t>opérationnelle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Hammersmith One"/>
                <a:cs typeface="Hammersmith One"/>
                <a:sym typeface="Hammersmith One"/>
              </a:rPr>
              <a:t> au :</a:t>
            </a:r>
          </a:p>
          <a:p>
            <a:pPr marL="342900" indent="-342900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Hammersmith One"/>
                <a:cs typeface="Hammersmith One"/>
                <a:sym typeface="Hammersmith One"/>
              </a:rPr>
              <a:t>Burkina Faso : </a:t>
            </a:r>
            <a:r>
              <a:rPr lang="en-US" sz="2400" b="1" u="sng" dirty="0">
                <a:solidFill>
                  <a:srgbClr val="0000FF"/>
                </a:solidFill>
                <a:latin typeface="+mj-lt"/>
                <a:ea typeface="Clear Sans Bold"/>
                <a:cs typeface="Clear Sans Bold"/>
                <a:sym typeface="Clear Sans Bold"/>
                <a:hlinkClick r:id="rId7" tooltip="https://www.simagri.net"/>
              </a:rPr>
              <a:t>https://www.simagri.net </a:t>
            </a:r>
            <a:endParaRPr lang="en-US" sz="2400" b="1" u="sng" dirty="0">
              <a:solidFill>
                <a:srgbClr val="0000FF"/>
              </a:solidFill>
              <a:latin typeface="+mj-lt"/>
              <a:ea typeface="Clear Sans Bold"/>
              <a:cs typeface="Clear Sans Bold"/>
              <a:sym typeface="Clear Sans Bold"/>
            </a:endParaRPr>
          </a:p>
          <a:p>
            <a:pPr marL="342900" indent="-342900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a typeface="Hammersmith One"/>
                <a:cs typeface="Hammersmith One"/>
                <a:sym typeface="Hammersmith One"/>
              </a:rPr>
              <a:t>Mali : </a:t>
            </a:r>
            <a:r>
              <a:rPr lang="en-US" sz="2400" b="1" u="sng" dirty="0">
                <a:solidFill>
                  <a:srgbClr val="0000FF"/>
                </a:solidFill>
                <a:ea typeface="Clear Sans Bold"/>
                <a:cs typeface="Clear Sans Bold"/>
                <a:sym typeface="Clear Sans Bold"/>
                <a:hlinkClick r:id="rId7" tooltip="https://www.simagri.net"/>
              </a:rPr>
              <a:t>https://mali.simagri.net</a:t>
            </a:r>
            <a:r>
              <a:rPr lang="en-US" sz="2400" b="1" u="sng" dirty="0">
                <a:solidFill>
                  <a:srgbClr val="0000FF"/>
                </a:solidFill>
                <a:latin typeface="+mj-lt"/>
                <a:ea typeface="Clear Sans Bold"/>
                <a:cs typeface="Clear Sans Bold"/>
                <a:sym typeface="Clear Sans Bold"/>
                <a:hlinkClick r:id="rId8" tooltip="https://docs.google.com/spreadsheets/d/1DUF2isFWsqVSYhbaACYtbgcLi_YjDqpE3GLQIVgkKQg/edit#gid=69851113"/>
              </a:rPr>
              <a:t>  </a:t>
            </a:r>
          </a:p>
          <a:p>
            <a:pPr marL="342900" indent="-342900">
              <a:lnSpc>
                <a:spcPts val="351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00"/>
                </a:solidFill>
                <a:ea typeface="Hammersmith One"/>
                <a:cs typeface="Hammersmith One"/>
                <a:sym typeface="Hammersmith One"/>
              </a:rPr>
              <a:t>Guinée</a:t>
            </a:r>
            <a:r>
              <a:rPr lang="en-US" sz="2400" b="1" dirty="0">
                <a:solidFill>
                  <a:srgbClr val="000000"/>
                </a:solidFill>
                <a:ea typeface="Hammersmith One"/>
                <a:cs typeface="Hammersmith One"/>
                <a:sym typeface="Hammersmith One"/>
              </a:rPr>
              <a:t>: </a:t>
            </a:r>
            <a:r>
              <a:rPr lang="en-US" sz="2400" b="1" u="sng" dirty="0">
                <a:solidFill>
                  <a:srgbClr val="0000FF"/>
                </a:solidFill>
                <a:ea typeface="Clear Sans Bold"/>
                <a:cs typeface="Clear Sans Bold"/>
                <a:sym typeface="Clear Sans Bold"/>
                <a:hlinkClick r:id="rId7" tooltip="https://www.simagri.net"/>
              </a:rPr>
              <a:t>https://guinee.simagri.net</a:t>
            </a:r>
            <a:endParaRPr lang="en-US" sz="2400" b="1" u="sng" dirty="0">
              <a:solidFill>
                <a:srgbClr val="0000FF"/>
              </a:solidFill>
              <a:latin typeface="+mj-lt"/>
              <a:ea typeface="Clear Sans Bold"/>
              <a:cs typeface="Clear Sans Bold"/>
              <a:sym typeface="Clear Sans Bold"/>
              <a:hlinkClick r:id="rId8" tooltip="https://docs.google.com/spreadsheets/d/1DUF2isFWsqVSYhbaACYtbgcLi_YjDqpE3GLQIVgkKQg/edit#gid=69851113"/>
            </a:endParaRPr>
          </a:p>
          <a:p>
            <a:pPr algn="l">
              <a:lnSpc>
                <a:spcPts val="3510"/>
              </a:lnSpc>
            </a:pPr>
            <a:endParaRPr lang="en-US" sz="2700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3C8AEDF-C7F6-482C-9466-FF869896DD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04" y="2939451"/>
            <a:ext cx="8096250" cy="4533900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DAF2A9BB-0B14-4B9D-B00B-E4FEABB5A93C}"/>
              </a:ext>
            </a:extLst>
          </p:cNvPr>
          <p:cNvGrpSpPr/>
          <p:nvPr/>
        </p:nvGrpSpPr>
        <p:grpSpPr>
          <a:xfrm>
            <a:off x="7261768" y="1997241"/>
            <a:ext cx="12204792" cy="7490821"/>
            <a:chOff x="0" y="0"/>
            <a:chExt cx="17846837" cy="1189045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9C43CBB-3DCF-4B7C-ACF7-A04D5B685654}"/>
                </a:ext>
              </a:extLst>
            </p:cNvPr>
            <p:cNvSpPr/>
            <p:nvPr/>
          </p:nvSpPr>
          <p:spPr>
            <a:xfrm>
              <a:off x="0" y="0"/>
              <a:ext cx="17846802" cy="11890502"/>
            </a:xfrm>
            <a:custGeom>
              <a:avLst/>
              <a:gdLst/>
              <a:ahLst/>
              <a:cxnLst/>
              <a:rect l="l" t="t" r="r" b="b"/>
              <a:pathLst>
                <a:path w="17846802" h="11890502">
                  <a:moveTo>
                    <a:pt x="0" y="0"/>
                  </a:moveTo>
                  <a:lnTo>
                    <a:pt x="17846802" y="0"/>
                  </a:lnTo>
                  <a:lnTo>
                    <a:pt x="17846802" y="11890502"/>
                  </a:lnTo>
                  <a:lnTo>
                    <a:pt x="0" y="11890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5" r="-15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172627" y="6293611"/>
            <a:ext cx="5942745" cy="456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900" dirty="0" err="1">
                <a:latin typeface="Clear Sans"/>
                <a:ea typeface="Clear Sans"/>
                <a:cs typeface="Clear Sans"/>
                <a:sym typeface="Clear Sans"/>
              </a:rPr>
              <a:t>N'hésitez</a:t>
            </a:r>
            <a:r>
              <a:rPr lang="en-US" sz="2900" dirty="0">
                <a:latin typeface="Clear Sans"/>
                <a:ea typeface="Clear Sans"/>
                <a:cs typeface="Clear Sans"/>
                <a:sym typeface="Clear Sans"/>
              </a:rPr>
              <a:t> pas à nous </a:t>
            </a:r>
            <a:r>
              <a:rPr lang="en-US" sz="2900" dirty="0" err="1">
                <a:latin typeface="Clear Sans"/>
                <a:ea typeface="Clear Sans"/>
                <a:cs typeface="Clear Sans"/>
                <a:sym typeface="Clear Sans"/>
              </a:rPr>
              <a:t>contacter</a:t>
            </a:r>
            <a:endParaRPr lang="en-US" sz="2900" dirty="0"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93557" y="3161479"/>
            <a:ext cx="10300886" cy="241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8499" dirty="0">
                <a:latin typeface="Hammersmith One"/>
                <a:ea typeface="Hammersmith One"/>
                <a:cs typeface="Hammersmith One"/>
                <a:sym typeface="Hammersmith One"/>
              </a:rPr>
              <a:t>Merci pour </a:t>
            </a:r>
            <a:r>
              <a:rPr lang="en-US" sz="8499" dirty="0" err="1">
                <a:latin typeface="Hammersmith One"/>
                <a:ea typeface="Hammersmith One"/>
                <a:cs typeface="Hammersmith One"/>
                <a:sym typeface="Hammersmith One"/>
              </a:rPr>
              <a:t>votre</a:t>
            </a:r>
            <a:r>
              <a:rPr lang="en-US" sz="8499" dirty="0">
                <a:latin typeface="Hammersmith One"/>
                <a:ea typeface="Hammersmith One"/>
                <a:cs typeface="Hammersmith One"/>
                <a:sym typeface="Hammersmith One"/>
              </a:rPr>
              <a:t> aimable attention</a:t>
            </a:r>
            <a:r>
              <a:rPr lang="en-US" sz="8499" dirty="0">
                <a:solidFill>
                  <a:schemeClr val="bg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!</a:t>
            </a:r>
          </a:p>
        </p:txBody>
      </p:sp>
      <p:sp>
        <p:nvSpPr>
          <p:cNvPr id="6" name="Freeform 6"/>
          <p:cNvSpPr/>
          <p:nvPr/>
        </p:nvSpPr>
        <p:spPr>
          <a:xfrm>
            <a:off x="4641255" y="5537438"/>
            <a:ext cx="8360608" cy="357873"/>
          </a:xfrm>
          <a:custGeom>
            <a:avLst/>
            <a:gdLst/>
            <a:ahLst/>
            <a:cxnLst/>
            <a:rect l="l" t="t" r="r" b="b"/>
            <a:pathLst>
              <a:path w="8360608" h="357873">
                <a:moveTo>
                  <a:pt x="0" y="0"/>
                </a:moveTo>
                <a:lnTo>
                  <a:pt x="8360608" y="0"/>
                </a:lnTo>
                <a:lnTo>
                  <a:pt x="8360608" y="357873"/>
                </a:lnTo>
                <a:lnTo>
                  <a:pt x="0" y="357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18096" b="-1118096"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2764377" y="4755783"/>
            <a:ext cx="10287000" cy="760245"/>
          </a:xfrm>
          <a:custGeom>
            <a:avLst/>
            <a:gdLst/>
            <a:ahLst/>
            <a:cxnLst/>
            <a:rect l="l" t="t" r="r" b="b"/>
            <a:pathLst>
              <a:path w="10287000" h="760245">
                <a:moveTo>
                  <a:pt x="0" y="0"/>
                </a:moveTo>
                <a:lnTo>
                  <a:pt x="10287000" y="0"/>
                </a:lnTo>
                <a:lnTo>
                  <a:pt x="10287000" y="760245"/>
                </a:lnTo>
                <a:lnTo>
                  <a:pt x="0" y="760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26558" b="-626558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572767" y="6749826"/>
            <a:ext cx="4497592" cy="317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2"/>
              </a:lnSpc>
            </a:pPr>
            <a:r>
              <a:rPr lang="en-US" sz="2000" b="1" spc="55" dirty="0" err="1">
                <a:latin typeface="IBM Plex Sans Bold"/>
                <a:ea typeface="IBM Plex Sans Bold"/>
                <a:cs typeface="IBM Plex Sans Bold"/>
                <a:sym typeface="IBM Plex Sans Bold"/>
              </a:rPr>
              <a:t>Tél</a:t>
            </a:r>
            <a:endParaRPr lang="en-US" sz="2000" b="1" spc="55" dirty="0">
              <a:latin typeface="IBM Plex Sans Bold"/>
              <a:ea typeface="IBM Plex Sans Bold"/>
              <a:cs typeface="IBM Plex Sans Bold"/>
              <a:sym typeface="IBM Plex Sans Bold"/>
            </a:endParaRPr>
          </a:p>
          <a:p>
            <a:pPr marL="363299" lvl="2" indent="-121100">
              <a:lnSpc>
                <a:spcPts val="2472"/>
              </a:lnSpc>
              <a:buFont typeface="Arial"/>
              <a:buChar char="⚬"/>
            </a:pPr>
            <a:r>
              <a:rPr lang="en-US" sz="2000" b="1" spc="55" dirty="0">
                <a:latin typeface="IBM Plex Sans"/>
                <a:ea typeface="IBM Plex Sans"/>
                <a:cs typeface="IBM Plex Sans"/>
                <a:sym typeface="IBM Plex Sans"/>
              </a:rPr>
              <a:t>(+226) 70 72 35 52 / 77 59 96 97</a:t>
            </a:r>
          </a:p>
          <a:p>
            <a:pPr marL="363299" lvl="2" indent="-121100">
              <a:lnSpc>
                <a:spcPts val="2472"/>
              </a:lnSpc>
              <a:buFont typeface="Arial"/>
              <a:buChar char="⚬"/>
            </a:pPr>
            <a:r>
              <a:rPr lang="en-US" sz="2000" b="1" spc="54" dirty="0">
                <a:latin typeface="IBM Plex Sans"/>
                <a:ea typeface="IBM Plex Sans"/>
                <a:cs typeface="IBM Plex Sans"/>
                <a:sym typeface="IBM Plex Sans"/>
              </a:rPr>
              <a:t>(+226) 70 42 34 31</a:t>
            </a:r>
          </a:p>
          <a:p>
            <a:pPr marL="363299" lvl="2" indent="-121100">
              <a:lnSpc>
                <a:spcPts val="2472"/>
              </a:lnSpc>
              <a:buFont typeface="Arial"/>
              <a:buChar char="⚬"/>
            </a:pPr>
            <a:r>
              <a:rPr lang="en-US" sz="2000" b="1" spc="54" dirty="0">
                <a:latin typeface="IBM Plex Sans"/>
                <a:ea typeface="IBM Plex Sans"/>
                <a:cs typeface="IBM Plex Sans"/>
                <a:sym typeface="IBM Plex Sans"/>
              </a:rPr>
              <a:t>(+226) 70 66 22 17 / 76 65 39 90</a:t>
            </a:r>
          </a:p>
          <a:p>
            <a:pPr marL="363299" lvl="2" indent="-121100" algn="l">
              <a:lnSpc>
                <a:spcPts val="2472"/>
              </a:lnSpc>
              <a:buFont typeface="Arial"/>
              <a:buChar char="⚬"/>
            </a:pPr>
            <a:endParaRPr lang="en-US" sz="1589" spc="54" dirty="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363299" lvl="2" indent="-121100" algn="l">
              <a:lnSpc>
                <a:spcPts val="2472"/>
              </a:lnSpc>
            </a:pPr>
            <a:r>
              <a:rPr lang="en-US" sz="2000" b="1" spc="55" dirty="0">
                <a:latin typeface="IBM Plex Sans Bold"/>
                <a:ea typeface="IBM Plex Sans Bold"/>
                <a:cs typeface="IBM Plex Sans Bold"/>
                <a:sym typeface="IBM Plex Sans Bold"/>
              </a:rPr>
              <a:t>Email : </a:t>
            </a:r>
          </a:p>
          <a:p>
            <a:pPr marL="363299" lvl="2" indent="-121100" algn="l">
              <a:lnSpc>
                <a:spcPts val="2472"/>
              </a:lnSpc>
              <a:buFont typeface="Arial"/>
              <a:buChar char="⚬"/>
            </a:pPr>
            <a:r>
              <a:rPr lang="en-US" sz="2000" b="1" spc="55">
                <a:latin typeface="IBM Plex Sans"/>
                <a:ea typeface="IBM Plex Sans"/>
                <a:cs typeface="IBM Plex Sans"/>
                <a:sym typeface="IBM Plex Sans"/>
              </a:rPr>
              <a:t>Afriqueverte.info@gmail</a:t>
            </a:r>
            <a:r>
              <a:rPr lang="en-US" sz="2000" b="1" spc="55" dirty="0" err="1">
                <a:latin typeface="IBM Plex Sans"/>
                <a:ea typeface="IBM Plex Sans"/>
                <a:cs typeface="IBM Plex Sans"/>
                <a:sym typeface="IBM Plex Sans"/>
              </a:rPr>
              <a:t>,com</a:t>
            </a:r>
            <a:r>
              <a:rPr lang="en-US" sz="2000" b="1" spc="55" dirty="0"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  <a:p>
            <a:pPr marL="363299" lvl="2" indent="-121100" algn="l">
              <a:lnSpc>
                <a:spcPts val="2472"/>
              </a:lnSpc>
              <a:buFont typeface="Arial"/>
              <a:buChar char="⚬"/>
            </a:pPr>
            <a:r>
              <a:rPr lang="en-US" sz="2000" b="1" spc="55" dirty="0">
                <a:latin typeface="IBM Plex Sans"/>
                <a:ea typeface="IBM Plex Sans"/>
                <a:cs typeface="IBM Plex Sans"/>
                <a:sym typeface="IBM Plex Sans"/>
              </a:rPr>
              <a:t>afrique.verte@gmail.com </a:t>
            </a:r>
          </a:p>
          <a:p>
            <a:pPr marL="363299" lvl="2" indent="-121100" algn="l">
              <a:lnSpc>
                <a:spcPts val="2472"/>
              </a:lnSpc>
              <a:buFont typeface="Arial"/>
              <a:buChar char="⚬"/>
            </a:pPr>
            <a:r>
              <a:rPr lang="en-US" sz="2000" b="1" spc="55" dirty="0">
                <a:latin typeface="IBM Plex Sans"/>
                <a:ea typeface="IBM Plex Sans"/>
                <a:cs typeface="IBM Plex Sans"/>
                <a:sym typeface="IBM Plex Sans"/>
              </a:rPr>
              <a:t>info.simagri@gmail.com</a:t>
            </a:r>
          </a:p>
          <a:p>
            <a:pPr marL="363299" lvl="2" indent="-121100" algn="l">
              <a:lnSpc>
                <a:spcPts val="2472"/>
              </a:lnSpc>
            </a:pPr>
            <a:endParaRPr lang="en-US" sz="1589" spc="55" dirty="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569701" y="1235617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36669" y="1142987"/>
            <a:ext cx="4344431" cy="46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u="sng" spc="120" dirty="0" err="1">
                <a:latin typeface="Clear Sans Bold"/>
                <a:ea typeface="Clear Sans Bold"/>
                <a:cs typeface="Clear Sans Bold"/>
                <a:sym typeface="Clear Sans 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Problème</a:t>
            </a:r>
            <a:r>
              <a:rPr lang="en-US" sz="3000" b="1" u="sng" spc="120" dirty="0">
                <a:latin typeface="Clear Sans Bold"/>
                <a:ea typeface="Clear Sans Bold"/>
                <a:cs typeface="Clear Sans Bold"/>
                <a:sym typeface="Clear Sans 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depart</a:t>
            </a:r>
          </a:p>
        </p:txBody>
      </p:sp>
      <p:sp>
        <p:nvSpPr>
          <p:cNvPr id="4" name="Freeform 4"/>
          <p:cNvSpPr/>
          <p:nvPr/>
        </p:nvSpPr>
        <p:spPr>
          <a:xfrm rot="5400000">
            <a:off x="6564421" y="6151932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231389" y="6059302"/>
            <a:ext cx="4344431" cy="46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u="sng" spc="120" dirty="0">
                <a:latin typeface="Clear Sans Bold"/>
                <a:ea typeface="Clear Sans Bold"/>
                <a:cs typeface="Clear Sans Bold"/>
                <a:sym typeface="Clear Sans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Objectifs </a:t>
            </a:r>
          </a:p>
        </p:txBody>
      </p:sp>
      <p:sp>
        <p:nvSpPr>
          <p:cNvPr id="6" name="Freeform 6"/>
          <p:cNvSpPr/>
          <p:nvPr/>
        </p:nvSpPr>
        <p:spPr>
          <a:xfrm rot="5400000">
            <a:off x="6569701" y="3686739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7" name="TextBox 7">
            <a:hlinkClick r:id="rId5" action="ppaction://hlinksldjump"/>
          </p:cNvPr>
          <p:cNvSpPr txBox="1"/>
          <p:nvPr/>
        </p:nvSpPr>
        <p:spPr>
          <a:xfrm>
            <a:off x="7236669" y="3594109"/>
            <a:ext cx="4344431" cy="46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u="sng" spc="120" dirty="0">
                <a:latin typeface="Clear Sans Bold"/>
                <a:ea typeface="Clear Sans Bold"/>
                <a:cs typeface="Clear Sans Bold"/>
                <a:sym typeface="Clear Sans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Vision</a:t>
            </a:r>
          </a:p>
        </p:txBody>
      </p:sp>
      <p:sp>
        <p:nvSpPr>
          <p:cNvPr id="8" name="Freeform 8"/>
          <p:cNvSpPr/>
          <p:nvPr/>
        </p:nvSpPr>
        <p:spPr>
          <a:xfrm rot="5400000">
            <a:off x="6564421" y="2450894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31389" y="2358264"/>
            <a:ext cx="4344431" cy="46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u="sng" spc="120" dirty="0">
                <a:latin typeface="Clear Sans Bold"/>
                <a:ea typeface="Clear Sans Bold"/>
                <a:cs typeface="Clear Sans Bold"/>
                <a:sym typeface="Clear Sans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Solutions </a:t>
            </a:r>
            <a:r>
              <a:rPr lang="en-US" sz="3000" b="1" u="sng" spc="120" dirty="0" err="1">
                <a:latin typeface="Clear Sans Bold"/>
                <a:ea typeface="Clear Sans Bold"/>
                <a:cs typeface="Clear Sans Bold"/>
                <a:sym typeface="Clear Sans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proposées</a:t>
            </a:r>
            <a:endParaRPr lang="en-US" sz="3000" u="sng" spc="120" dirty="0">
              <a:latin typeface="Clear Sans"/>
              <a:ea typeface="Clear Sans"/>
              <a:cs typeface="Clear Sans"/>
              <a:sym typeface="Clear Sans"/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Freeform 10"/>
          <p:cNvSpPr/>
          <p:nvPr/>
        </p:nvSpPr>
        <p:spPr>
          <a:xfrm rot="5400000">
            <a:off x="6569701" y="4918496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236669" y="4825866"/>
            <a:ext cx="4344431" cy="46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u="sng" spc="120">
                <a:latin typeface="Clear Sans Bold"/>
                <a:ea typeface="Clear Sans Bold"/>
                <a:cs typeface="Clear Sans Bold"/>
                <a:sym typeface="Clear Sans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</a:t>
            </a:r>
          </a:p>
        </p:txBody>
      </p:sp>
      <p:sp>
        <p:nvSpPr>
          <p:cNvPr id="12" name="Freeform 12"/>
          <p:cNvSpPr/>
          <p:nvPr/>
        </p:nvSpPr>
        <p:spPr>
          <a:xfrm rot="5400000">
            <a:off x="12201141" y="1154708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868109" y="1062078"/>
            <a:ext cx="4344431" cy="100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u="sng" spc="120" dirty="0">
                <a:latin typeface="Clear Sans Bold"/>
                <a:ea typeface="Clear Sans Bold"/>
                <a:cs typeface="Clear Sans Bold"/>
                <a:sym typeface="Clear Sans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</a:t>
            </a:r>
            <a:r>
              <a:rPr lang="en-US" sz="3000" b="1" u="sng" spc="120" dirty="0">
                <a:latin typeface="Clear Sans"/>
                <a:ea typeface="Clear Sans"/>
                <a:cs typeface="Clear Sans"/>
                <a:sym typeface="Clear Sans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services </a:t>
            </a:r>
            <a:r>
              <a:rPr lang="en-US" sz="3000" b="1" u="sng" spc="120" dirty="0" err="1">
                <a:latin typeface="Clear Sans"/>
                <a:ea typeface="Clear Sans"/>
                <a:cs typeface="Clear Sans"/>
                <a:sym typeface="Clear Sans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offerts</a:t>
            </a:r>
            <a:r>
              <a:rPr lang="en-US" sz="3000" b="1" u="sng" spc="120" dirty="0">
                <a:latin typeface="Clear Sans"/>
                <a:ea typeface="Clear Sans"/>
                <a:cs typeface="Clear Sans"/>
                <a:sym typeface="Clear Sans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 SIMAgri</a:t>
            </a:r>
          </a:p>
        </p:txBody>
      </p:sp>
      <p:sp>
        <p:nvSpPr>
          <p:cNvPr id="14" name="Freeform 14"/>
          <p:cNvSpPr/>
          <p:nvPr/>
        </p:nvSpPr>
        <p:spPr>
          <a:xfrm rot="5400000">
            <a:off x="12247901" y="6206804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914869" y="6114174"/>
            <a:ext cx="4344431" cy="46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u="sng" spc="120" dirty="0" err="1">
                <a:latin typeface="Clear Sans Bold"/>
                <a:ea typeface="Clear Sans Bold"/>
                <a:cs typeface="Clear Sans Bold"/>
                <a:sym typeface="Clear Sans Bold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Où</a:t>
            </a:r>
            <a:r>
              <a:rPr lang="en-US" sz="3000" b="1" u="sng" spc="120" dirty="0">
                <a:latin typeface="Clear Sans Bold"/>
                <a:ea typeface="Clear Sans Bold"/>
                <a:cs typeface="Clear Sans Bold"/>
                <a:sym typeface="Clear Sans Bold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nous </a:t>
            </a:r>
            <a:r>
              <a:rPr lang="en-US" sz="3000" b="1" u="sng" spc="120" dirty="0" err="1">
                <a:latin typeface="Clear Sans Bold"/>
                <a:ea typeface="Clear Sans Bold"/>
                <a:cs typeface="Clear Sans Bold"/>
                <a:sym typeface="Clear Sans Bold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allons</a:t>
            </a:r>
            <a:endParaRPr lang="en-US" sz="3000" b="1" u="sng" spc="120" dirty="0">
              <a:latin typeface="Clear Sans Bold"/>
              <a:ea typeface="Clear Sans Bold"/>
              <a:cs typeface="Clear Sans Bold"/>
              <a:sym typeface="Clear Sans Bold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Freeform 16"/>
          <p:cNvSpPr/>
          <p:nvPr/>
        </p:nvSpPr>
        <p:spPr>
          <a:xfrm rot="5400000">
            <a:off x="12201142" y="3649004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12247901" y="4835607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8" y="0"/>
                </a:lnTo>
                <a:lnTo>
                  <a:pt x="362118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19" name="TextBox 19">
            <a:hlinkClick r:id="rId9" action="ppaction://hlinksldjump"/>
          </p:cNvPr>
          <p:cNvSpPr txBox="1"/>
          <p:nvPr/>
        </p:nvSpPr>
        <p:spPr>
          <a:xfrm>
            <a:off x="12914869" y="4817231"/>
            <a:ext cx="5373131" cy="46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u="sng" spc="120" dirty="0">
                <a:latin typeface="Clear Sans Bold"/>
                <a:ea typeface="Clear Sans Bold"/>
                <a:cs typeface="Clear Sans Bold"/>
                <a:sym typeface="Clear Sans Bold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Ambition sous </a:t>
            </a:r>
            <a:r>
              <a:rPr lang="en-US" sz="3000" b="1" u="sng" spc="120" dirty="0" err="1">
                <a:latin typeface="Clear Sans Bold"/>
                <a:ea typeface="Clear Sans Bold"/>
                <a:cs typeface="Clear Sans Bold"/>
                <a:sym typeface="Clear Sans Bold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régionale</a:t>
            </a:r>
            <a:endParaRPr lang="en-US" sz="3000" b="1" u="sng" spc="120" dirty="0">
              <a:latin typeface="Clear Sans Bold"/>
              <a:ea typeface="Clear Sans Bold"/>
              <a:cs typeface="Clear Sans Bold"/>
              <a:sym typeface="Clear Sans Bold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0" y="0"/>
            <a:ext cx="5589504" cy="10287000"/>
            <a:chOff x="0" y="0"/>
            <a:chExt cx="7452672" cy="13716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52614" cy="13716000"/>
            </a:xfrm>
            <a:custGeom>
              <a:avLst/>
              <a:gdLst/>
              <a:ahLst/>
              <a:cxnLst/>
              <a:rect l="l" t="t" r="r" b="b"/>
              <a:pathLst>
                <a:path w="7452614" h="13716000">
                  <a:moveTo>
                    <a:pt x="0" y="0"/>
                  </a:moveTo>
                  <a:lnTo>
                    <a:pt x="7452614" y="0"/>
                  </a:lnTo>
                  <a:lnTo>
                    <a:pt x="745261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959411" y="2174384"/>
            <a:ext cx="4630093" cy="117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8" spc="-139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Programme</a:t>
            </a:r>
            <a:endParaRPr lang="en-US" sz="6998" spc="-139" dirty="0">
              <a:solidFill>
                <a:srgbClr val="FFFFF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23" name="Freeform 23"/>
          <p:cNvSpPr/>
          <p:nvPr/>
        </p:nvSpPr>
        <p:spPr>
          <a:xfrm rot="5400000">
            <a:off x="1035976" y="1021424"/>
            <a:ext cx="785787" cy="800338"/>
          </a:xfrm>
          <a:custGeom>
            <a:avLst/>
            <a:gdLst/>
            <a:ahLst/>
            <a:cxnLst/>
            <a:rect l="l" t="t" r="r" b="b"/>
            <a:pathLst>
              <a:path w="785787" h="800338">
                <a:moveTo>
                  <a:pt x="0" y="0"/>
                </a:moveTo>
                <a:lnTo>
                  <a:pt x="785787" y="0"/>
                </a:lnTo>
                <a:lnTo>
                  <a:pt x="785787" y="800338"/>
                </a:lnTo>
                <a:lnTo>
                  <a:pt x="0" y="8003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25" r="-925"/>
            </a:stretch>
          </a:blipFill>
        </p:spPr>
      </p:sp>
      <p:sp>
        <p:nvSpPr>
          <p:cNvPr id="24" name="Freeform 24"/>
          <p:cNvSpPr/>
          <p:nvPr/>
        </p:nvSpPr>
        <p:spPr>
          <a:xfrm rot="5400000">
            <a:off x="12220192" y="2416730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2887160" y="2324100"/>
            <a:ext cx="4630093" cy="456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02"/>
              </a:lnSpc>
            </a:pPr>
            <a:r>
              <a:rPr lang="en-US" sz="2925" b="1" u="sng" spc="117" dirty="0">
                <a:latin typeface="Clear Sans Bold"/>
                <a:ea typeface="Clear Sans Bold"/>
                <a:cs typeface="Clear Sans Bold"/>
                <a:sym typeface="Clear Sans 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</a:t>
            </a:r>
            <a:r>
              <a:rPr lang="en-US" sz="2925" b="1" u="sng" spc="117" dirty="0" err="1">
                <a:latin typeface="Clear Sans Bold"/>
                <a:ea typeface="Clear Sans Bold"/>
                <a:cs typeface="Clear Sans Bold"/>
                <a:sym typeface="Clear Sans 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utilisateurs</a:t>
            </a:r>
            <a:r>
              <a:rPr lang="en-US" sz="2925" b="1" u="sng" spc="117" dirty="0">
                <a:latin typeface="Clear Sans Bold"/>
                <a:ea typeface="Clear Sans Bold"/>
                <a:cs typeface="Clear Sans Bold"/>
                <a:sym typeface="Clear Sans 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du  SIM</a:t>
            </a:r>
            <a:r>
              <a:rPr lang="en-US" sz="2925" b="1" spc="117" dirty="0"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F2412F30-4CC0-4F1E-94AF-4A7883E8F35D}"/>
              </a:ext>
            </a:extLst>
          </p:cNvPr>
          <p:cNvSpPr/>
          <p:nvPr/>
        </p:nvSpPr>
        <p:spPr>
          <a:xfrm rot="5400000">
            <a:off x="6589821" y="7027523"/>
            <a:ext cx="362119" cy="362427"/>
          </a:xfrm>
          <a:custGeom>
            <a:avLst/>
            <a:gdLst/>
            <a:ahLst/>
            <a:cxnLst/>
            <a:rect l="l" t="t" r="r" b="b"/>
            <a:pathLst>
              <a:path w="362119" h="362427">
                <a:moveTo>
                  <a:pt x="0" y="0"/>
                </a:moveTo>
                <a:lnTo>
                  <a:pt x="362119" y="0"/>
                </a:lnTo>
                <a:lnTo>
                  <a:pt x="362119" y="362427"/>
                </a:lnTo>
                <a:lnTo>
                  <a:pt x="0" y="362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42E12AC4-4B79-4AD6-9762-C6D1E418932A}"/>
              </a:ext>
            </a:extLst>
          </p:cNvPr>
          <p:cNvSpPr txBox="1"/>
          <p:nvPr/>
        </p:nvSpPr>
        <p:spPr>
          <a:xfrm>
            <a:off x="7256789" y="6934893"/>
            <a:ext cx="4706611" cy="468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u="sng" spc="120" dirty="0" err="1">
                <a:latin typeface="Clear Sans Bold"/>
                <a:ea typeface="Clear Sans Bold"/>
                <a:cs typeface="Clear Sans Bold"/>
                <a:sym typeface="Clear Sans 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Fonctionnement</a:t>
            </a:r>
            <a:r>
              <a:rPr lang="en-US" sz="3000" b="1" u="sng" spc="120" dirty="0">
                <a:latin typeface="Clear Sans Bold"/>
                <a:ea typeface="Clear Sans Bold"/>
                <a:cs typeface="Clear Sans Bold"/>
                <a:sym typeface="Clear Sans 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b="1" u="sng" spc="120" dirty="0">
                <a:latin typeface="Clear Sans"/>
                <a:ea typeface="Clear Sans"/>
                <a:cs typeface="Clear Sans"/>
                <a:sym typeface="Clear Sans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SIMAgri</a:t>
            </a:r>
            <a:endParaRPr lang="en-US" sz="3000" b="1" u="sng" spc="120" dirty="0">
              <a:latin typeface="Clear Sans"/>
              <a:ea typeface="Clear Sans"/>
              <a:cs typeface="Clear Sans"/>
              <a:sym typeface="Clear Sans"/>
              <a:hlinkClick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DEBF147F-02BB-4FE1-A131-40CBF2BB0C16}"/>
              </a:ext>
            </a:extLst>
          </p:cNvPr>
          <p:cNvSpPr txBox="1"/>
          <p:nvPr/>
        </p:nvSpPr>
        <p:spPr>
          <a:xfrm>
            <a:off x="12868109" y="3593794"/>
            <a:ext cx="4344431" cy="45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2"/>
              </a:lnSpc>
            </a:pPr>
            <a:r>
              <a:rPr lang="en-US" sz="2925" b="1" u="sng" spc="117" dirty="0" err="1">
                <a:latin typeface="Clear Sans Bold"/>
                <a:ea typeface="Clear Sans Bold"/>
                <a:cs typeface="Clear Sans Bold"/>
                <a:sym typeface="Clear Sans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Résultats</a:t>
            </a:r>
            <a:r>
              <a:rPr lang="en-US" sz="2925" b="1" u="sng" spc="117" dirty="0">
                <a:latin typeface="Clear Sans Bold"/>
                <a:ea typeface="Clear Sans Bold"/>
                <a:cs typeface="Clear Sans Bold"/>
                <a:sym typeface="Clear Sans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925" b="1" u="sng" spc="117" dirty="0" err="1">
                <a:latin typeface="Clear Sans Bold"/>
                <a:ea typeface="Clear Sans Bold"/>
                <a:cs typeface="Clear Sans Bold"/>
                <a:sym typeface="Clear Sans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obtenus</a:t>
            </a:r>
            <a:endParaRPr lang="en-US" sz="2925" b="1" spc="117" dirty="0">
              <a:latin typeface="Clear Sans Bold"/>
              <a:ea typeface="Clear Sans Bold"/>
              <a:cs typeface="Clear Sans Bold"/>
              <a:sym typeface="Clear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624984" cy="10287000"/>
            <a:chOff x="0" y="0"/>
            <a:chExt cx="10166645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66604" cy="13716000"/>
            </a:xfrm>
            <a:custGeom>
              <a:avLst/>
              <a:gdLst/>
              <a:ahLst/>
              <a:cxnLst/>
              <a:rect l="l" t="t" r="r" b="b"/>
              <a:pathLst>
                <a:path w="10166604" h="13716000">
                  <a:moveTo>
                    <a:pt x="0" y="0"/>
                  </a:moveTo>
                  <a:lnTo>
                    <a:pt x="10166604" y="0"/>
                  </a:lnTo>
                  <a:lnTo>
                    <a:pt x="1016660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848600" y="1053412"/>
            <a:ext cx="9644370" cy="6964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fr-FR" sz="2799" b="1" dirty="0">
                <a:solidFill>
                  <a:srgbClr val="0070C0"/>
                </a:solidFill>
                <a:latin typeface="Clear Sans"/>
                <a:cs typeface="Clear Sans"/>
                <a:sym typeface="Clear Sans"/>
              </a:rPr>
              <a:t>Liés à l’information de marché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Absence de source d’information sur les prix en temps réel ; 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Dépendance des producteurs et OP vis-à-vis des informations détenues par les commerçants qui disposent de leurs propres réseaux.</a:t>
            </a:r>
          </a:p>
          <a:p>
            <a:pPr algn="just">
              <a:lnSpc>
                <a:spcPts val="3919"/>
              </a:lnSpc>
            </a:pPr>
            <a:endParaRPr lang="fr-FR" sz="279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just">
              <a:lnSpc>
                <a:spcPts val="3919"/>
              </a:lnSpc>
            </a:pPr>
            <a:r>
              <a:rPr lang="fr-FR" sz="2799" b="1" dirty="0">
                <a:solidFill>
                  <a:srgbClr val="0070C0"/>
                </a:solidFill>
                <a:latin typeface="Clear Sans"/>
                <a:ea typeface="Clear Sans"/>
                <a:cs typeface="Clear Sans"/>
                <a:sym typeface="Clear Sans"/>
              </a:rPr>
              <a:t>Liés à la Commercialisation 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Libéralisation du marché agricole, volatilité des prix, concurrence entre OP et commerçants ;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Nécessité d’agrégation des stocks pour avoir de meilleurs prix et une bonne capacité de négociation ;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Nécessité pour les OP d’être compétitives sur le marché agricole.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1771" y="3971071"/>
            <a:ext cx="7646724" cy="1129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fr-FR" sz="6800" b="1" dirty="0"/>
              <a:t>Problèmes de départ</a:t>
            </a:r>
            <a:endParaRPr lang="en-US" sz="6800" spc="-139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  <p:extLst>
      <p:ext uri="{BB962C8B-B14F-4D97-AF65-F5344CB8AC3E}">
        <p14:creationId xmlns:p14="http://schemas.microsoft.com/office/powerpoint/2010/main" val="17685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6953166" cy="10287000"/>
            <a:chOff x="1" y="0"/>
            <a:chExt cx="9270888" cy="13716000"/>
          </a:xfrm>
        </p:grpSpPr>
        <p:sp>
          <p:nvSpPr>
            <p:cNvPr id="3" name="Freeform 3"/>
            <p:cNvSpPr/>
            <p:nvPr/>
          </p:nvSpPr>
          <p:spPr>
            <a:xfrm>
              <a:off x="1" y="0"/>
              <a:ext cx="9270888" cy="13716000"/>
            </a:xfrm>
            <a:custGeom>
              <a:avLst/>
              <a:gdLst/>
              <a:ahLst/>
              <a:cxnLst/>
              <a:rect l="l" t="t" r="r" b="b"/>
              <a:pathLst>
                <a:path w="10166604" h="13716000">
                  <a:moveTo>
                    <a:pt x="0" y="0"/>
                  </a:moveTo>
                  <a:lnTo>
                    <a:pt x="10166604" y="0"/>
                  </a:lnTo>
                  <a:lnTo>
                    <a:pt x="1016660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328131" y="956514"/>
            <a:ext cx="10425590" cy="7964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fr-FR" sz="2799" b="1" dirty="0">
                <a:solidFill>
                  <a:srgbClr val="0070C0"/>
                </a:solidFill>
                <a:latin typeface="Clear Sans"/>
                <a:ea typeface="Clear Sans"/>
                <a:cs typeface="Clear Sans"/>
                <a:sym typeface="Clear Sans"/>
              </a:rPr>
              <a:t>Par les acteurs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Système d’information de marché (SIM) crédible, impartial et accessible aux OP;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Diffusion de prix et offres d’achat/vente en temps réel. </a:t>
            </a:r>
          </a:p>
          <a:p>
            <a:pPr lvl="1" algn="just">
              <a:lnSpc>
                <a:spcPts val="3919"/>
              </a:lnSpc>
            </a:pPr>
            <a:endParaRPr lang="fr-FR" sz="2799" dirty="0">
              <a:solidFill>
                <a:srgbClr val="000000"/>
              </a:solidFill>
              <a:latin typeface="Clear Sans"/>
              <a:cs typeface="Clear Sans"/>
              <a:sym typeface="Clear Sans"/>
            </a:endParaRPr>
          </a:p>
          <a:p>
            <a:pPr algn="just">
              <a:lnSpc>
                <a:spcPts val="3919"/>
              </a:lnSpc>
            </a:pPr>
            <a:r>
              <a:rPr lang="fr-FR" sz="2799" b="1" dirty="0">
                <a:solidFill>
                  <a:srgbClr val="0070C0"/>
                </a:solidFill>
                <a:latin typeface="Clear Sans"/>
                <a:cs typeface="Clear Sans"/>
                <a:sym typeface="Clear Sans"/>
              </a:rPr>
              <a:t>Etapes de mise en œuvre 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Capitalisation des expériences antérieures en 2011;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Actualisation/Approfondissement des besoins prioritaires des OP et petite étude de faisabilité technique en 2012 ;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Co-construction de la solution technique avec l’implication active des OP, partenaires technique et financiers (ICCO, IICD, LWR, AMC, ROPPA, </a:t>
            </a:r>
            <a:r>
              <a:rPr lang="fr-FR" sz="2799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etc</a:t>
            </a: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)  version béta en 2013, puis version finale en 2014 et lancement officiel en février 2015.</a:t>
            </a:r>
          </a:p>
          <a:p>
            <a:pPr marL="914400" lvl="1" indent="-4572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fr-FR" sz="2799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Déploiement de SIMAgri avec des protocoles d’utilisation par les faitières (TFK, CPF, CIR-B, FEPAB, ROPPA,  etc.).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0886" y="3771900"/>
            <a:ext cx="6953166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fr-FR" sz="7200" b="1" dirty="0"/>
              <a:t>Solution proposée</a:t>
            </a:r>
            <a:endParaRPr lang="en-US" sz="6998" spc="-139" dirty="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  <p:extLst>
      <p:ext uri="{BB962C8B-B14F-4D97-AF65-F5344CB8AC3E}">
        <p14:creationId xmlns:p14="http://schemas.microsoft.com/office/powerpoint/2010/main" val="37379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8709704" y="-2328127"/>
            <a:ext cx="13971086" cy="13982953"/>
          </a:xfrm>
          <a:custGeom>
            <a:avLst/>
            <a:gdLst/>
            <a:ahLst/>
            <a:cxnLst/>
            <a:rect l="l" t="t" r="r" b="b"/>
            <a:pathLst>
              <a:path w="13971086" h="13982953">
                <a:moveTo>
                  <a:pt x="0" y="0"/>
                </a:moveTo>
                <a:lnTo>
                  <a:pt x="13971086" y="0"/>
                </a:lnTo>
                <a:lnTo>
                  <a:pt x="13971086" y="13982953"/>
                </a:lnTo>
                <a:lnTo>
                  <a:pt x="0" y="1398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" r="-4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32262" y="1491778"/>
            <a:ext cx="7365023" cy="59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8"/>
              </a:lnSpc>
            </a:pPr>
            <a:r>
              <a:rPr lang="en-US" sz="3499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Vision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32262" y="2159075"/>
            <a:ext cx="892173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</a:pP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Faciliter un accès équitable, fiable et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temps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réel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aux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informations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agricoles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essentielles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pour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tous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acteurs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chaînes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valeur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afin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renforcer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la transparence des marchés,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améliorer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compétitivité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producteurs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et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promouvoir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un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développement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agricole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inclusif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durable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78241" y="3848100"/>
            <a:ext cx="7512332" cy="59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8"/>
              </a:lnSpc>
            </a:pPr>
            <a:r>
              <a:rPr lang="en-US" sz="3499" b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Mission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78240" y="4515397"/>
            <a:ext cx="885167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</a:pP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Collecter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analyser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structurer et diffuser des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informations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fiables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pertinentes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actualisées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sur les marchés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agricoles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afin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renforcer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prise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décision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acteurs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chaînes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valeur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améliorer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la transparence des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échanges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contribuer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à la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compétitivité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secteur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agricole</a:t>
            </a:r>
            <a:endParaRPr lang="en-US" sz="24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22852" y="6186431"/>
            <a:ext cx="7610538" cy="59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8"/>
              </a:lnSpc>
            </a:pPr>
            <a:r>
              <a:rPr lang="en-US" sz="3499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Objectifs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22851" y="6853728"/>
            <a:ext cx="8216241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981" lvl="2" indent="-342900" algn="l">
              <a:lnSpc>
                <a:spcPts val="2379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Améliorer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l’accès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à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l’information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pour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tous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acteurs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agricoles</a:t>
            </a:r>
            <a:endParaRPr lang="en-US" sz="24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01981" lvl="2" indent="-342900" algn="l">
              <a:lnSpc>
                <a:spcPts val="2379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Renforcer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la transparence et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l'efficacité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marchés</a:t>
            </a:r>
          </a:p>
          <a:p>
            <a:pPr marL="601981" lvl="2" indent="-342900" algn="l">
              <a:lnSpc>
                <a:spcPts val="2379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Améliorer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revenus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le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pouvoir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négociation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producteurs</a:t>
            </a:r>
            <a:endParaRPr lang="en-US" sz="24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01981" lvl="2" indent="-342900" algn="l">
              <a:lnSpc>
                <a:spcPts val="2379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Faciliter la mise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relation des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acteurs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chaînes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valeur</a:t>
            </a:r>
            <a:endParaRPr lang="en-US" sz="24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01981" lvl="2" indent="-342900" algn="l">
              <a:lnSpc>
                <a:spcPts val="2379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Aider à la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prise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décision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à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tous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les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niveaux</a:t>
            </a:r>
            <a:endParaRPr lang="en-US" sz="24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01981" lvl="2" indent="-342900" algn="l">
              <a:lnSpc>
                <a:spcPts val="2379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Promouvoir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l’usage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TIC dans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l’agriculture</a:t>
            </a:r>
            <a:endParaRPr lang="en-US" sz="24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01981" lvl="2" indent="-342900" algn="l">
              <a:lnSpc>
                <a:spcPts val="2379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Soutenir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le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développement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agricole</a:t>
            </a:r>
            <a:r>
              <a:rPr lang="en-US" sz="24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durable et </a:t>
            </a:r>
            <a:r>
              <a:rPr lang="en-US" sz="24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inclusif</a:t>
            </a:r>
            <a:endParaRPr lang="en-US" sz="24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663500" y="1914379"/>
            <a:ext cx="775972" cy="954775"/>
          </a:xfrm>
          <a:custGeom>
            <a:avLst/>
            <a:gdLst/>
            <a:ahLst/>
            <a:cxnLst/>
            <a:rect l="l" t="t" r="r" b="b"/>
            <a:pathLst>
              <a:path w="775972" h="954775">
                <a:moveTo>
                  <a:pt x="0" y="0"/>
                </a:moveTo>
                <a:lnTo>
                  <a:pt x="775972" y="0"/>
                </a:lnTo>
                <a:lnTo>
                  <a:pt x="775972" y="954775"/>
                </a:lnTo>
                <a:lnTo>
                  <a:pt x="0" y="954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2" b="-5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91000" y="4356228"/>
            <a:ext cx="642623" cy="825801"/>
          </a:xfrm>
          <a:custGeom>
            <a:avLst/>
            <a:gdLst/>
            <a:ahLst/>
            <a:cxnLst/>
            <a:rect l="l" t="t" r="r" b="b"/>
            <a:pathLst>
              <a:path w="642623" h="825801">
                <a:moveTo>
                  <a:pt x="0" y="0"/>
                </a:moveTo>
                <a:lnTo>
                  <a:pt x="642623" y="0"/>
                </a:lnTo>
                <a:lnTo>
                  <a:pt x="642623" y="825801"/>
                </a:lnTo>
                <a:lnTo>
                  <a:pt x="0" y="825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352" b="-35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7097835"/>
            <a:ext cx="920204" cy="729471"/>
          </a:xfrm>
          <a:custGeom>
            <a:avLst/>
            <a:gdLst/>
            <a:ahLst/>
            <a:cxnLst/>
            <a:rect l="l" t="t" r="r" b="b"/>
            <a:pathLst>
              <a:path w="920204" h="729471">
                <a:moveTo>
                  <a:pt x="0" y="0"/>
                </a:moveTo>
                <a:lnTo>
                  <a:pt x="920204" y="0"/>
                </a:lnTo>
                <a:lnTo>
                  <a:pt x="920204" y="729471"/>
                </a:lnTo>
                <a:lnTo>
                  <a:pt x="0" y="729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68" b="-68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045520" y="3802834"/>
            <a:ext cx="9718578" cy="19050"/>
            <a:chOff x="0" y="0"/>
            <a:chExt cx="12958104" cy="25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58064" cy="25400"/>
            </a:xfrm>
            <a:custGeom>
              <a:avLst/>
              <a:gdLst/>
              <a:ahLst/>
              <a:cxnLst/>
              <a:rect l="l" t="t" r="r" b="b"/>
              <a:pathLst>
                <a:path w="12958064" h="25400">
                  <a:moveTo>
                    <a:pt x="12700" y="0"/>
                  </a:moveTo>
                  <a:lnTo>
                    <a:pt x="12945364" y="0"/>
                  </a:lnTo>
                  <a:cubicBezTo>
                    <a:pt x="12952349" y="0"/>
                    <a:pt x="12958064" y="5715"/>
                    <a:pt x="12958064" y="12700"/>
                  </a:cubicBezTo>
                  <a:cubicBezTo>
                    <a:pt x="12958064" y="19685"/>
                    <a:pt x="12952349" y="25400"/>
                    <a:pt x="12945364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B92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611994" y="6219682"/>
            <a:ext cx="9718578" cy="19050"/>
            <a:chOff x="0" y="0"/>
            <a:chExt cx="12958104" cy="25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958064" cy="25400"/>
            </a:xfrm>
            <a:custGeom>
              <a:avLst/>
              <a:gdLst/>
              <a:ahLst/>
              <a:cxnLst/>
              <a:rect l="l" t="t" r="r" b="b"/>
              <a:pathLst>
                <a:path w="12958064" h="25400">
                  <a:moveTo>
                    <a:pt x="12700" y="0"/>
                  </a:moveTo>
                  <a:lnTo>
                    <a:pt x="12945364" y="0"/>
                  </a:lnTo>
                  <a:cubicBezTo>
                    <a:pt x="12952349" y="0"/>
                    <a:pt x="12958064" y="5715"/>
                    <a:pt x="12958064" y="12700"/>
                  </a:cubicBezTo>
                  <a:cubicBezTo>
                    <a:pt x="12958064" y="19685"/>
                    <a:pt x="12952349" y="25400"/>
                    <a:pt x="12945364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B92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946502" y="10005066"/>
            <a:ext cx="9718578" cy="19050"/>
            <a:chOff x="0" y="0"/>
            <a:chExt cx="12958104" cy="25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958064" cy="25400"/>
            </a:xfrm>
            <a:custGeom>
              <a:avLst/>
              <a:gdLst/>
              <a:ahLst/>
              <a:cxnLst/>
              <a:rect l="l" t="t" r="r" b="b"/>
              <a:pathLst>
                <a:path w="12958064" h="25400">
                  <a:moveTo>
                    <a:pt x="12700" y="0"/>
                  </a:moveTo>
                  <a:lnTo>
                    <a:pt x="12945364" y="0"/>
                  </a:lnTo>
                  <a:cubicBezTo>
                    <a:pt x="12952349" y="0"/>
                    <a:pt x="12958064" y="5715"/>
                    <a:pt x="12958064" y="12700"/>
                  </a:cubicBezTo>
                  <a:cubicBezTo>
                    <a:pt x="12958064" y="19685"/>
                    <a:pt x="12952349" y="25400"/>
                    <a:pt x="12945364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FFB923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974574" y="15130003"/>
            <a:ext cx="6298629" cy="109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8" spc="-139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fonctionnement</a:t>
            </a:r>
            <a:endParaRPr lang="en-US" sz="6998" spc="-139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39464" y="2070673"/>
            <a:ext cx="6080733" cy="449387"/>
          </a:xfrm>
          <a:custGeom>
            <a:avLst/>
            <a:gdLst/>
            <a:ahLst/>
            <a:cxnLst/>
            <a:rect l="l" t="t" r="r" b="b"/>
            <a:pathLst>
              <a:path w="6080733" h="449387">
                <a:moveTo>
                  <a:pt x="0" y="0"/>
                </a:moveTo>
                <a:lnTo>
                  <a:pt x="6080733" y="0"/>
                </a:lnTo>
                <a:lnTo>
                  <a:pt x="6080733" y="449387"/>
                </a:lnTo>
                <a:lnTo>
                  <a:pt x="0" y="449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26558" b="-626558"/>
            </a:stretch>
          </a:blipFill>
        </p:spPr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D7585E4C-E67B-4F50-BBEA-D0F7C997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503" y="4112500"/>
            <a:ext cx="3383297" cy="267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C:\Users\HP PC\Documents\Documents and Settings\Partenariat\SOS Faim Belgique\Atelier Bruxelles déc 2017\Sans titre 1.jpg">
            <a:extLst>
              <a:ext uri="{FF2B5EF4-FFF2-40B4-BE49-F238E27FC236}">
                <a16:creationId xmlns:a16="http://schemas.microsoft.com/office/drawing/2014/main" id="{47EFB083-743F-457B-8013-9D30BD45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286">
            <a:off x="5375905" y="748789"/>
            <a:ext cx="4565836" cy="44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Espace réservé du contenu 3" descr="C:\Users\Public\Pictures\Mes images\Logo_APROSSA_def.JPG">
            <a:extLst>
              <a:ext uri="{FF2B5EF4-FFF2-40B4-BE49-F238E27FC236}">
                <a16:creationId xmlns:a16="http://schemas.microsoft.com/office/drawing/2014/main" id="{669C028A-55B3-4576-963A-F1F85C03B231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069" y="2986047"/>
            <a:ext cx="2016225" cy="173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08C916F3-3792-4684-A885-3C16AA62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795" y="558795"/>
            <a:ext cx="1545505" cy="188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A6DBFA9B-5075-4876-939B-91D1FACE6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737">
            <a:off x="12030672" y="881020"/>
            <a:ext cx="3706927" cy="139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ouble flèche horizontale 4">
            <a:extLst>
              <a:ext uri="{FF2B5EF4-FFF2-40B4-BE49-F238E27FC236}">
                <a16:creationId xmlns:a16="http://schemas.microsoft.com/office/drawing/2014/main" id="{51893A5F-2341-4A4D-9E61-1CB144DF45A5}"/>
              </a:ext>
            </a:extLst>
          </p:cNvPr>
          <p:cNvSpPr/>
          <p:nvPr/>
        </p:nvSpPr>
        <p:spPr>
          <a:xfrm>
            <a:off x="9335102" y="4395580"/>
            <a:ext cx="4343400" cy="1440161"/>
          </a:xfrm>
          <a:prstGeom prst="leftRightArrow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1B8A6E8-2FD9-4D90-95D6-437491A6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339" y="3131079"/>
            <a:ext cx="4427694" cy="107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A3F9D14-B7C8-4587-87A1-2E9C53311720}"/>
              </a:ext>
            </a:extLst>
          </p:cNvPr>
          <p:cNvSpPr txBox="1"/>
          <p:nvPr/>
        </p:nvSpPr>
        <p:spPr>
          <a:xfrm>
            <a:off x="9865518" y="4822449"/>
            <a:ext cx="342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Dispositif d’administration de </a:t>
            </a:r>
            <a:r>
              <a:rPr lang="fr-FR" sz="1600" b="1" dirty="0" err="1"/>
              <a:t>SIMAgri</a:t>
            </a:r>
            <a:r>
              <a:rPr lang="fr-FR" sz="1600" b="1" dirty="0"/>
              <a:t> </a:t>
            </a:r>
          </a:p>
          <a:p>
            <a:pPr algn="ctr"/>
            <a:r>
              <a:rPr lang="fr-FR" sz="1600" b="1" dirty="0"/>
              <a:t>Connecté à un portail SMS</a:t>
            </a:r>
          </a:p>
        </p:txBody>
      </p:sp>
      <p:pic>
        <p:nvPicPr>
          <p:cNvPr id="24" name="Picture 9" descr="C:\Users\HP PC\Documents\Documents and Settings\Partenariat\SOS Faim Belgique\Atelier Bruxelles déc 2017\Sans titre 2.jpg">
            <a:extLst>
              <a:ext uri="{FF2B5EF4-FFF2-40B4-BE49-F238E27FC236}">
                <a16:creationId xmlns:a16="http://schemas.microsoft.com/office/drawing/2014/main" id="{991B3DA7-B0A3-42A3-8FE1-9FCB473A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069">
            <a:off x="4164868" y="6279435"/>
            <a:ext cx="5858136" cy="35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image du texte">
            <a:extLst>
              <a:ext uri="{FF2B5EF4-FFF2-40B4-BE49-F238E27FC236}">
                <a16:creationId xmlns:a16="http://schemas.microsoft.com/office/drawing/2014/main" id="{B9DF2EED-2BE2-4A26-986F-80A3017662C3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113" y="2762324"/>
            <a:ext cx="4589817" cy="3883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4">
            <a:extLst>
              <a:ext uri="{FF2B5EF4-FFF2-40B4-BE49-F238E27FC236}">
                <a16:creationId xmlns:a16="http://schemas.microsoft.com/office/drawing/2014/main" id="{746D3D62-1579-4D96-A08B-D3F80F159CB4}"/>
              </a:ext>
            </a:extLst>
          </p:cNvPr>
          <p:cNvGrpSpPr/>
          <p:nvPr/>
        </p:nvGrpSpPr>
        <p:grpSpPr>
          <a:xfrm>
            <a:off x="-39403" y="-22860"/>
            <a:ext cx="4708951" cy="10287000"/>
            <a:chOff x="0" y="0"/>
            <a:chExt cx="9325316" cy="13716000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3345248-8F29-40A8-8A7B-8FD81FF5CF98}"/>
                </a:ext>
              </a:extLst>
            </p:cNvPr>
            <p:cNvSpPr/>
            <p:nvPr/>
          </p:nvSpPr>
          <p:spPr>
            <a:xfrm>
              <a:off x="0" y="0"/>
              <a:ext cx="9325356" cy="13716000"/>
            </a:xfrm>
            <a:custGeom>
              <a:avLst/>
              <a:gdLst/>
              <a:ahLst/>
              <a:cxnLst/>
              <a:rect l="l" t="t" r="r" b="b"/>
              <a:pathLst>
                <a:path w="9325356" h="13716000">
                  <a:moveTo>
                    <a:pt x="0" y="0"/>
                  </a:moveTo>
                  <a:lnTo>
                    <a:pt x="9325356" y="0"/>
                  </a:lnTo>
                  <a:lnTo>
                    <a:pt x="932535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sp>
        <p:nvSpPr>
          <p:cNvPr id="31" name="TextBox 33">
            <a:extLst>
              <a:ext uri="{FF2B5EF4-FFF2-40B4-BE49-F238E27FC236}">
                <a16:creationId xmlns:a16="http://schemas.microsoft.com/office/drawing/2014/main" id="{05927B8A-1DE3-4F8C-83E8-8C2C771BCE6E}"/>
              </a:ext>
            </a:extLst>
          </p:cNvPr>
          <p:cNvSpPr txBox="1"/>
          <p:nvPr/>
        </p:nvSpPr>
        <p:spPr>
          <a:xfrm>
            <a:off x="5528" y="4498145"/>
            <a:ext cx="5747105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5400" spc="-108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Fontionnement</a:t>
            </a:r>
            <a:r>
              <a:rPr lang="en-US" sz="5400" spc="-108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703430" cy="10287000"/>
            <a:chOff x="0" y="0"/>
            <a:chExt cx="102712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71252" cy="13716000"/>
            </a:xfrm>
            <a:custGeom>
              <a:avLst/>
              <a:gdLst/>
              <a:ahLst/>
              <a:cxnLst/>
              <a:rect l="l" t="t" r="r" b="b"/>
              <a:pathLst>
                <a:path w="10271252" h="13716000">
                  <a:moveTo>
                    <a:pt x="0" y="0"/>
                  </a:moveTo>
                  <a:lnTo>
                    <a:pt x="10271252" y="0"/>
                  </a:lnTo>
                  <a:lnTo>
                    <a:pt x="1027125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265207" y="1031521"/>
            <a:ext cx="731003" cy="760368"/>
            <a:chOff x="0" y="0"/>
            <a:chExt cx="974670" cy="10138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74725" cy="1013841"/>
            </a:xfrm>
            <a:custGeom>
              <a:avLst/>
              <a:gdLst/>
              <a:ahLst/>
              <a:cxnLst/>
              <a:rect l="l" t="t" r="r" b="b"/>
              <a:pathLst>
                <a:path w="974725" h="1013841">
                  <a:moveTo>
                    <a:pt x="0" y="0"/>
                  </a:moveTo>
                  <a:lnTo>
                    <a:pt x="974725" y="0"/>
                  </a:lnTo>
                  <a:lnTo>
                    <a:pt x="974725" y="1013841"/>
                  </a:lnTo>
                  <a:lnTo>
                    <a:pt x="0" y="1013841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411135" y="1133115"/>
            <a:ext cx="439148" cy="50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b="1" spc="12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17399" y="978694"/>
            <a:ext cx="7070402" cy="176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10"/>
              </a:lnSpc>
            </a:pP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Envoi de SMS par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l’utilisation</a:t>
            </a: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 des codes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produits</a:t>
            </a: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 et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marché</a:t>
            </a: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 avec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une</a:t>
            </a: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syntaxe</a:t>
            </a: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précise</a:t>
            </a: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permettant</a:t>
            </a: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communiquer</a:t>
            </a: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 avec la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plateforme</a:t>
            </a:r>
            <a:r>
              <a:rPr lang="en-US" sz="2700" dirty="0">
                <a:solidFill>
                  <a:srgbClr val="000000"/>
                </a:solidFill>
                <a:latin typeface="Clear Sans"/>
                <a:cs typeface="Clear Sans"/>
                <a:sym typeface="Clear Sans"/>
              </a:rPr>
              <a:t> ;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265207" y="2985663"/>
            <a:ext cx="731003" cy="760368"/>
            <a:chOff x="0" y="0"/>
            <a:chExt cx="974670" cy="10138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4725" cy="1013841"/>
            </a:xfrm>
            <a:custGeom>
              <a:avLst/>
              <a:gdLst/>
              <a:ahLst/>
              <a:cxnLst/>
              <a:rect l="l" t="t" r="r" b="b"/>
              <a:pathLst>
                <a:path w="974725" h="1013841">
                  <a:moveTo>
                    <a:pt x="0" y="0"/>
                  </a:moveTo>
                  <a:lnTo>
                    <a:pt x="974725" y="0"/>
                  </a:lnTo>
                  <a:lnTo>
                    <a:pt x="974725" y="1013841"/>
                  </a:lnTo>
                  <a:lnTo>
                    <a:pt x="0" y="1013841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411135" y="3087257"/>
            <a:ext cx="439148" cy="50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b="1" spc="120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17399" y="2935657"/>
            <a:ext cx="6824890" cy="133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10"/>
              </a:lnSpc>
            </a:pP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Utilisation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d’une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application mobile compatible avec les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téléphones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ayant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une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application Java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incorporée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155655" y="5005916"/>
            <a:ext cx="731002" cy="760368"/>
            <a:chOff x="0" y="0"/>
            <a:chExt cx="974670" cy="10138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4725" cy="1013841"/>
            </a:xfrm>
            <a:custGeom>
              <a:avLst/>
              <a:gdLst/>
              <a:ahLst/>
              <a:cxnLst/>
              <a:rect l="l" t="t" r="r" b="b"/>
              <a:pathLst>
                <a:path w="974725" h="1013841">
                  <a:moveTo>
                    <a:pt x="0" y="0"/>
                  </a:moveTo>
                  <a:lnTo>
                    <a:pt x="974725" y="0"/>
                  </a:lnTo>
                  <a:lnTo>
                    <a:pt x="974725" y="1013841"/>
                  </a:lnTo>
                  <a:lnTo>
                    <a:pt x="0" y="1013841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8301582" y="5107510"/>
            <a:ext cx="439148" cy="50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b="1" spc="12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07847" y="4955910"/>
            <a:ext cx="8396185" cy="264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10"/>
              </a:lnSpc>
            </a:pP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Utilisation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d’une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application mobile compatible avec les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téléphones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type androïd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téléchargeable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sur Play store avec le mot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clé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« SIMAgri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l’actualité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sur le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marché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»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suivant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ce</a:t>
            </a:r>
            <a:r>
              <a:rPr lang="en-US" sz="27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lien :</a:t>
            </a:r>
            <a:r>
              <a:rPr lang="en-US" sz="2700" dirty="0">
                <a:solidFill>
                  <a:srgbClr val="004AAD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700" u="sng" dirty="0">
                <a:solidFill>
                  <a:srgbClr val="0000FF"/>
                </a:solidFill>
                <a:latin typeface="Clear Sans"/>
                <a:ea typeface="Clear Sans"/>
                <a:cs typeface="Clear Sans"/>
                <a:sym typeface="Clear Sans"/>
                <a:hlinkClick r:id="rId2" tooltip="https://play.google.com/store/apps/details?id=com.afriqueVerte.simagri"/>
              </a:rPr>
              <a:t>https://play.google.com/store/apps/details?id=com.afriqueVerte.simagri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8799" y="813171"/>
            <a:ext cx="5747105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20"/>
              </a:lnSpc>
            </a:pPr>
            <a:r>
              <a:rPr lang="en-US" sz="4200" spc="-108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Fontionnement</a:t>
            </a:r>
            <a:r>
              <a:rPr lang="en-US" sz="4200" spc="-108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suite :</a:t>
            </a:r>
            <a:endParaRPr lang="en-US" sz="4200" spc="-95" dirty="0">
              <a:solidFill>
                <a:srgbClr val="FFFFF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algn="l">
              <a:lnSpc>
                <a:spcPts val="5882"/>
              </a:lnSpc>
            </a:pPr>
            <a:endParaRPr lang="en-US" sz="4400" spc="-90" dirty="0">
              <a:solidFill>
                <a:srgbClr val="FFFFF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4756" y="2182639"/>
            <a:ext cx="7794611" cy="1755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4600" spc="-108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Le </a:t>
            </a:r>
            <a:r>
              <a:rPr lang="en-US" sz="4600" spc="-108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volet</a:t>
            </a:r>
            <a:r>
              <a:rPr lang="en-US" sz="4600" spc="-108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4600" spc="-108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téléphone</a:t>
            </a:r>
            <a:r>
              <a:rPr lang="en-US" sz="4600" spc="-108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-US" sz="4600" spc="-108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comporte</a:t>
            </a:r>
            <a:r>
              <a:rPr lang="en-US" sz="4600" spc="-108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trois options </a:t>
            </a:r>
            <a:r>
              <a:rPr lang="en-US" sz="4600" spc="-108" dirty="0" err="1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d’accès</a:t>
            </a:r>
            <a:r>
              <a:rPr lang="en-US" sz="4600" spc="-108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</a:p>
        </p:txBody>
      </p:sp>
      <p:grpSp>
        <p:nvGrpSpPr>
          <p:cNvPr id="37" name="Group 35">
            <a:extLst>
              <a:ext uri="{FF2B5EF4-FFF2-40B4-BE49-F238E27FC236}">
                <a16:creationId xmlns:a16="http://schemas.microsoft.com/office/drawing/2014/main" id="{032FCAC2-6D48-4F63-9B15-401950A28050}"/>
              </a:ext>
            </a:extLst>
          </p:cNvPr>
          <p:cNvGrpSpPr>
            <a:grpSpLocks noChangeAspect="1"/>
          </p:cNvGrpSpPr>
          <p:nvPr/>
        </p:nvGrpSpPr>
        <p:grpSpPr>
          <a:xfrm>
            <a:off x="5507479" y="4540289"/>
            <a:ext cx="2903656" cy="5745381"/>
            <a:chOff x="0" y="0"/>
            <a:chExt cx="2620010" cy="5184140"/>
          </a:xfrm>
        </p:grpSpPr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B71B70B2-4805-480B-905D-C57E45917FAB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3152AB3-34FD-4984-B24E-C7E7793C2A2E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2656" b="-2656"/>
              </a:stretch>
            </a:blipFill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198E559E-DF81-47E5-ABE6-81876F006566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D9448078-7DA6-4FC4-A578-D075E0797BBF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19F365F0-BFE0-4049-968B-E564A5D879C5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CD78AC4F-44E6-400F-A96E-45EC06E8C209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DCA250A7-A6A2-41F8-9E4A-7DCB8ABC76ED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D711FEF2-8846-467E-B6A3-4C37B55115B0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2708823A-7383-4908-A9B8-8BCBDE0927D9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FE8F18B8-BBC8-4F38-9D34-19DB65D10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7" y="4031862"/>
            <a:ext cx="5431644" cy="3468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15608"/>
            <a:chOff x="0" y="0"/>
            <a:chExt cx="24384000" cy="28208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20797"/>
            </a:xfrm>
            <a:custGeom>
              <a:avLst/>
              <a:gdLst/>
              <a:ahLst/>
              <a:cxnLst/>
              <a:rect l="l" t="t" r="r" b="b"/>
              <a:pathLst>
                <a:path w="24384000" h="2820797">
                  <a:moveTo>
                    <a:pt x="0" y="0"/>
                  </a:moveTo>
                  <a:lnTo>
                    <a:pt x="24384000" y="0"/>
                  </a:lnTo>
                  <a:lnTo>
                    <a:pt x="24384000" y="2820797"/>
                  </a:lnTo>
                  <a:lnTo>
                    <a:pt x="0" y="2820797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525391" y="2171700"/>
            <a:ext cx="5598100" cy="2536071"/>
            <a:chOff x="0" y="0"/>
            <a:chExt cx="8255000" cy="37397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55000" cy="3739769"/>
            </a:xfrm>
            <a:custGeom>
              <a:avLst/>
              <a:gdLst/>
              <a:ahLst/>
              <a:cxnLst/>
              <a:rect l="l" t="t" r="r" b="b"/>
              <a:pathLst>
                <a:path w="8255000" h="3739769">
                  <a:moveTo>
                    <a:pt x="0" y="0"/>
                  </a:moveTo>
                  <a:lnTo>
                    <a:pt x="8255000" y="0"/>
                  </a:lnTo>
                  <a:lnTo>
                    <a:pt x="8255000" y="3739769"/>
                  </a:lnTo>
                  <a:lnTo>
                    <a:pt x="0" y="3739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165" b="-12166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589383" y="2172393"/>
            <a:ext cx="5690349" cy="2577903"/>
            <a:chOff x="-775161" y="2226446"/>
            <a:chExt cx="8255000" cy="3739768"/>
          </a:xfrm>
        </p:grpSpPr>
        <p:sp>
          <p:nvSpPr>
            <p:cNvPr id="9" name="Freeform 9"/>
            <p:cNvSpPr/>
            <p:nvPr/>
          </p:nvSpPr>
          <p:spPr>
            <a:xfrm>
              <a:off x="-775161" y="2226446"/>
              <a:ext cx="8255000" cy="3739768"/>
            </a:xfrm>
            <a:custGeom>
              <a:avLst/>
              <a:gdLst/>
              <a:ahLst/>
              <a:cxnLst/>
              <a:rect l="l" t="t" r="r" b="b"/>
              <a:pathLst>
                <a:path w="8255000" h="3739769">
                  <a:moveTo>
                    <a:pt x="0" y="0"/>
                  </a:moveTo>
                  <a:lnTo>
                    <a:pt x="8255000" y="0"/>
                  </a:lnTo>
                  <a:lnTo>
                    <a:pt x="8255000" y="3739769"/>
                  </a:lnTo>
                  <a:lnTo>
                    <a:pt x="0" y="3739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082" b="-12081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01307" y="592395"/>
            <a:ext cx="1874331" cy="1365982"/>
            <a:chOff x="0" y="0"/>
            <a:chExt cx="2499108" cy="1821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99106" cy="1821307"/>
            </a:xfrm>
            <a:custGeom>
              <a:avLst/>
              <a:gdLst/>
              <a:ahLst/>
              <a:cxnLst/>
              <a:rect l="l" t="t" r="r" b="b"/>
              <a:pathLst>
                <a:path w="2499106" h="1821307">
                  <a:moveTo>
                    <a:pt x="2480564" y="688721"/>
                  </a:moveTo>
                  <a:cubicBezTo>
                    <a:pt x="2479421" y="537845"/>
                    <a:pt x="2470785" y="355346"/>
                    <a:pt x="2470785" y="191262"/>
                  </a:cubicBezTo>
                  <a:cubicBezTo>
                    <a:pt x="2470785" y="146431"/>
                    <a:pt x="2469642" y="56769"/>
                    <a:pt x="2464181" y="11938"/>
                  </a:cubicBezTo>
                  <a:cubicBezTo>
                    <a:pt x="2332990" y="11938"/>
                    <a:pt x="2192020" y="1016"/>
                    <a:pt x="2059686" y="1016"/>
                  </a:cubicBezTo>
                  <a:cubicBezTo>
                    <a:pt x="1371981" y="3302"/>
                    <a:pt x="690880" y="0"/>
                    <a:pt x="4318" y="1143"/>
                  </a:cubicBezTo>
                  <a:cubicBezTo>
                    <a:pt x="4318" y="147574"/>
                    <a:pt x="0" y="310515"/>
                    <a:pt x="1143" y="456946"/>
                  </a:cubicBezTo>
                  <a:cubicBezTo>
                    <a:pt x="3302" y="730250"/>
                    <a:pt x="6604" y="1004697"/>
                    <a:pt x="6604" y="1278001"/>
                  </a:cubicBezTo>
                  <a:cubicBezTo>
                    <a:pt x="6604" y="1410335"/>
                    <a:pt x="5461" y="1541526"/>
                    <a:pt x="12065" y="1673733"/>
                  </a:cubicBezTo>
                  <a:cubicBezTo>
                    <a:pt x="14224" y="1716405"/>
                    <a:pt x="16383" y="1757934"/>
                    <a:pt x="20828" y="1800606"/>
                  </a:cubicBezTo>
                  <a:cubicBezTo>
                    <a:pt x="165100" y="1802765"/>
                    <a:pt x="308356" y="1806067"/>
                    <a:pt x="452628" y="1810385"/>
                  </a:cubicBezTo>
                  <a:cubicBezTo>
                    <a:pt x="836295" y="1821307"/>
                    <a:pt x="1209167" y="1803781"/>
                    <a:pt x="1604899" y="1811528"/>
                  </a:cubicBezTo>
                  <a:cubicBezTo>
                    <a:pt x="1903349" y="1816989"/>
                    <a:pt x="2196338" y="1800606"/>
                    <a:pt x="2494788" y="1800606"/>
                  </a:cubicBezTo>
                  <a:cubicBezTo>
                    <a:pt x="2494788" y="1786382"/>
                    <a:pt x="2495931" y="1703324"/>
                    <a:pt x="2496947" y="1689100"/>
                  </a:cubicBezTo>
                  <a:cubicBezTo>
                    <a:pt x="2499106" y="1603883"/>
                    <a:pt x="2487168" y="1444244"/>
                    <a:pt x="2488184" y="1358900"/>
                  </a:cubicBezTo>
                  <a:cubicBezTo>
                    <a:pt x="2493645" y="1007999"/>
                    <a:pt x="2482723" y="991616"/>
                    <a:pt x="2480564" y="688721"/>
                  </a:cubicBezTo>
                  <a:close/>
                </a:path>
              </a:pathLst>
            </a:custGeom>
            <a:blipFill>
              <a:blip r:embed="rId5"/>
              <a:stretch>
                <a:fillRect l="-1662" t="-49" r="-1700" b="-398"/>
              </a:stretch>
            </a:blip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5621000" y="3065123"/>
            <a:ext cx="3506341" cy="6937898"/>
            <a:chOff x="0" y="0"/>
            <a:chExt cx="2620010" cy="5184140"/>
          </a:xfrm>
        </p:grpSpPr>
        <p:sp>
          <p:nvSpPr>
            <p:cNvPr id="25" name="Freeform 25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t="-2656" b="-2656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2438400" y="792943"/>
            <a:ext cx="10857424" cy="83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0"/>
              </a:lnSpc>
            </a:pPr>
            <a:r>
              <a:rPr lang="en-US" sz="4200" spc="-104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Les services </a:t>
            </a:r>
            <a:r>
              <a:rPr lang="en-US" sz="4200" spc="-104" dirty="0" err="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disponibles</a:t>
            </a:r>
            <a:r>
              <a:rPr lang="en-US" sz="4200" spc="-104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sur SIMAGRI</a:t>
            </a:r>
          </a:p>
        </p:txBody>
      </p: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-154313" y="3065123"/>
            <a:ext cx="3506341" cy="6937898"/>
            <a:chOff x="0" y="0"/>
            <a:chExt cx="2620010" cy="5184140"/>
          </a:xfrm>
        </p:grpSpPr>
        <p:sp>
          <p:nvSpPr>
            <p:cNvPr id="36" name="Freeform 3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t="-2656" b="-2656"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3160176" y="4995389"/>
            <a:ext cx="6974424" cy="4054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Prix des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intrants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produits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ASPH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Offres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d’achat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de vente des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intrants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produits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ASPH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stocks des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intrants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produits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ASPH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géolocalisation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infrastructures ASPH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Analyse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tendances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marchés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Information sur la situation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alimentaire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Application de SIMAgri mobile (Java)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Application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androïde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disponible sur Play Store ; 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Envois des SMS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groupés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pour les mises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en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relation ; 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services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d’alerte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précoce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Météo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144000" y="4914900"/>
            <a:ext cx="6974424" cy="4054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alertes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sur les : </a:t>
            </a:r>
          </a:p>
          <a:p>
            <a:pPr marL="916343" lvl="3" indent="-229086" algn="l">
              <a:lnSpc>
                <a:spcPts val="2938"/>
              </a:lnSpc>
              <a:buFont typeface="Arial"/>
              <a:buChar char="￭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Prix ;</a:t>
            </a:r>
          </a:p>
          <a:p>
            <a:pPr marL="916343" lvl="3" indent="-229086" algn="l">
              <a:lnSpc>
                <a:spcPts val="2938"/>
              </a:lnSpc>
              <a:buFont typeface="Arial"/>
              <a:buChar char="￭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Offres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d’achat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de vente ; </a:t>
            </a:r>
          </a:p>
          <a:p>
            <a:pPr marL="916343" lvl="3" indent="-229086" algn="l">
              <a:lnSpc>
                <a:spcPts val="2938"/>
              </a:lnSpc>
              <a:buFont typeface="Arial"/>
              <a:buChar char="￭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Stocks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demandes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/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requêtes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sur les :</a:t>
            </a:r>
          </a:p>
          <a:p>
            <a:pPr marL="916343" lvl="3" indent="-229086" algn="l">
              <a:lnSpc>
                <a:spcPts val="2938"/>
              </a:lnSpc>
              <a:buFont typeface="Arial"/>
              <a:buChar char="￭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Prix des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produits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agricoles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 </a:t>
            </a:r>
          </a:p>
          <a:p>
            <a:pPr marL="916343" lvl="3" indent="-229086" algn="l">
              <a:lnSpc>
                <a:spcPts val="2938"/>
              </a:lnSpc>
              <a:buFont typeface="Arial"/>
              <a:buChar char="￭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Offres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d’achat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 de vente ; </a:t>
            </a:r>
          </a:p>
          <a:p>
            <a:pPr marL="916343" lvl="3" indent="-229086" algn="l">
              <a:lnSpc>
                <a:spcPts val="2938"/>
              </a:lnSpc>
              <a:buFont typeface="Arial"/>
              <a:buChar char="￭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disponibilités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stocks dans les magasins 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Calcul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distances pour le transport des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marchandises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Application </a:t>
            </a:r>
            <a:r>
              <a:rPr lang="en-US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vocale</a:t>
            </a:r>
            <a:r>
              <a:rPr lang="en-US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cours</a:t>
            </a:r>
            <a:r>
              <a:rPr lang="en-US" b="1" dirty="0">
                <a:solidFill>
                  <a:srgbClr val="000000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 de conception 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;</a:t>
            </a:r>
          </a:p>
          <a:p>
            <a:pPr marL="479934" lvl="2" indent="-159978" algn="l">
              <a:lnSpc>
                <a:spcPts val="2938"/>
              </a:lnSpc>
              <a:buFont typeface="Arial"/>
              <a:buChar char="⚬"/>
            </a:pP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Diffusion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d’annonce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au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niveau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des </a:t>
            </a:r>
            <a:r>
              <a:rPr lang="en-US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banières</a:t>
            </a:r>
            <a:r>
              <a:rPr lang="en-US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15608"/>
            <a:chOff x="0" y="0"/>
            <a:chExt cx="24384000" cy="28208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820797"/>
            </a:xfrm>
            <a:custGeom>
              <a:avLst/>
              <a:gdLst/>
              <a:ahLst/>
              <a:cxnLst/>
              <a:rect l="l" t="t" r="r" b="b"/>
              <a:pathLst>
                <a:path w="24384000" h="2820797">
                  <a:moveTo>
                    <a:pt x="0" y="0"/>
                  </a:moveTo>
                  <a:lnTo>
                    <a:pt x="24384000" y="0"/>
                  </a:lnTo>
                  <a:lnTo>
                    <a:pt x="24384000" y="2820797"/>
                  </a:lnTo>
                  <a:lnTo>
                    <a:pt x="0" y="2820797"/>
                  </a:lnTo>
                  <a:close/>
                </a:path>
              </a:pathLst>
            </a:custGeom>
            <a:solidFill>
              <a:srgbClr val="FFB92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036839" y="-9092"/>
            <a:ext cx="940847" cy="898004"/>
            <a:chOff x="0" y="0"/>
            <a:chExt cx="1254463" cy="1197338"/>
          </a:xfrm>
        </p:grpSpPr>
        <p:sp>
          <p:nvSpPr>
            <p:cNvPr id="13" name="Freeform 13"/>
            <p:cNvSpPr/>
            <p:nvPr/>
          </p:nvSpPr>
          <p:spPr>
            <a:xfrm>
              <a:off x="-127" y="0"/>
              <a:ext cx="1254506" cy="1197356"/>
            </a:xfrm>
            <a:custGeom>
              <a:avLst/>
              <a:gdLst/>
              <a:ahLst/>
              <a:cxnLst/>
              <a:rect l="l" t="t" r="r" b="b"/>
              <a:pathLst>
                <a:path w="1254506" h="1197356">
                  <a:moveTo>
                    <a:pt x="627380" y="1016"/>
                  </a:moveTo>
                  <a:cubicBezTo>
                    <a:pt x="413131" y="0"/>
                    <a:pt x="214884" y="113665"/>
                    <a:pt x="107442" y="299085"/>
                  </a:cubicBezTo>
                  <a:cubicBezTo>
                    <a:pt x="0" y="484505"/>
                    <a:pt x="127" y="712978"/>
                    <a:pt x="107442" y="898271"/>
                  </a:cubicBezTo>
                  <a:cubicBezTo>
                    <a:pt x="214757" y="1083564"/>
                    <a:pt x="413131" y="1197356"/>
                    <a:pt x="627380" y="1196340"/>
                  </a:cubicBezTo>
                  <a:cubicBezTo>
                    <a:pt x="841502" y="1197356"/>
                    <a:pt x="1039876" y="1083564"/>
                    <a:pt x="1147191" y="898271"/>
                  </a:cubicBezTo>
                  <a:cubicBezTo>
                    <a:pt x="1254506" y="712978"/>
                    <a:pt x="1254506" y="484378"/>
                    <a:pt x="1147191" y="298958"/>
                  </a:cubicBezTo>
                  <a:cubicBezTo>
                    <a:pt x="1039876" y="113538"/>
                    <a:pt x="841502" y="0"/>
                    <a:pt x="627380" y="1016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049543" y="3033"/>
            <a:ext cx="915439" cy="873753"/>
            <a:chOff x="0" y="0"/>
            <a:chExt cx="1220586" cy="1165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0597" cy="1164971"/>
            </a:xfrm>
            <a:custGeom>
              <a:avLst/>
              <a:gdLst/>
              <a:ahLst/>
              <a:cxnLst/>
              <a:rect l="l" t="t" r="r" b="b"/>
              <a:pathLst>
                <a:path w="1220597" h="1164971">
                  <a:moveTo>
                    <a:pt x="610235" y="889"/>
                  </a:moveTo>
                  <a:cubicBezTo>
                    <a:pt x="401955" y="0"/>
                    <a:pt x="208915" y="110617"/>
                    <a:pt x="104521" y="290957"/>
                  </a:cubicBezTo>
                  <a:cubicBezTo>
                    <a:pt x="127" y="471297"/>
                    <a:pt x="0" y="693674"/>
                    <a:pt x="104521" y="874014"/>
                  </a:cubicBezTo>
                  <a:cubicBezTo>
                    <a:pt x="209042" y="1054354"/>
                    <a:pt x="401955" y="1164971"/>
                    <a:pt x="610235" y="1164082"/>
                  </a:cubicBezTo>
                  <a:cubicBezTo>
                    <a:pt x="818642" y="1164971"/>
                    <a:pt x="1011555" y="1054354"/>
                    <a:pt x="1116076" y="874014"/>
                  </a:cubicBezTo>
                  <a:cubicBezTo>
                    <a:pt x="1220597" y="693674"/>
                    <a:pt x="1220597" y="471297"/>
                    <a:pt x="1116076" y="290957"/>
                  </a:cubicBezTo>
                  <a:cubicBezTo>
                    <a:pt x="1011555" y="110617"/>
                    <a:pt x="818642" y="0"/>
                    <a:pt x="610235" y="8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072470" y="24916"/>
            <a:ext cx="869585" cy="829986"/>
            <a:chOff x="0" y="0"/>
            <a:chExt cx="1159446" cy="1106648"/>
          </a:xfrm>
        </p:grpSpPr>
        <p:sp>
          <p:nvSpPr>
            <p:cNvPr id="17" name="Freeform 17"/>
            <p:cNvSpPr/>
            <p:nvPr/>
          </p:nvSpPr>
          <p:spPr>
            <a:xfrm>
              <a:off x="-127" y="0"/>
              <a:ext cx="1159510" cy="1106678"/>
            </a:xfrm>
            <a:custGeom>
              <a:avLst/>
              <a:gdLst/>
              <a:ahLst/>
              <a:cxnLst/>
              <a:rect l="l" t="t" r="r" b="b"/>
              <a:pathLst>
                <a:path w="1159510" h="1106678">
                  <a:moveTo>
                    <a:pt x="579882" y="889"/>
                  </a:moveTo>
                  <a:cubicBezTo>
                    <a:pt x="381889" y="0"/>
                    <a:pt x="198628" y="105156"/>
                    <a:pt x="99314" y="276352"/>
                  </a:cubicBezTo>
                  <a:cubicBezTo>
                    <a:pt x="0" y="447548"/>
                    <a:pt x="127" y="659003"/>
                    <a:pt x="99314" y="830199"/>
                  </a:cubicBezTo>
                  <a:cubicBezTo>
                    <a:pt x="198501" y="1001395"/>
                    <a:pt x="381889" y="1106678"/>
                    <a:pt x="579882" y="1105789"/>
                  </a:cubicBezTo>
                  <a:cubicBezTo>
                    <a:pt x="777875" y="1106678"/>
                    <a:pt x="961136" y="1001522"/>
                    <a:pt x="1060323" y="830326"/>
                  </a:cubicBezTo>
                  <a:cubicBezTo>
                    <a:pt x="1159510" y="659130"/>
                    <a:pt x="1159510" y="447802"/>
                    <a:pt x="1060323" y="276479"/>
                  </a:cubicBezTo>
                  <a:cubicBezTo>
                    <a:pt x="961136" y="105156"/>
                    <a:pt x="777748" y="0"/>
                    <a:pt x="579882" y="889"/>
                  </a:cubicBezTo>
                  <a:close/>
                </a:path>
              </a:pathLst>
            </a:custGeom>
            <a:blipFill>
              <a:blip r:embed="rId2"/>
              <a:stretch>
                <a:fillRect l="-10930" t="-79" r="-10940" b="-77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9335812" y="-9092"/>
            <a:ext cx="940847" cy="898004"/>
            <a:chOff x="0" y="0"/>
            <a:chExt cx="1254463" cy="1197338"/>
          </a:xfrm>
        </p:grpSpPr>
        <p:sp>
          <p:nvSpPr>
            <p:cNvPr id="19" name="Freeform 19"/>
            <p:cNvSpPr/>
            <p:nvPr/>
          </p:nvSpPr>
          <p:spPr>
            <a:xfrm>
              <a:off x="-127" y="0"/>
              <a:ext cx="1254506" cy="1197356"/>
            </a:xfrm>
            <a:custGeom>
              <a:avLst/>
              <a:gdLst/>
              <a:ahLst/>
              <a:cxnLst/>
              <a:rect l="l" t="t" r="r" b="b"/>
              <a:pathLst>
                <a:path w="1254506" h="1197356">
                  <a:moveTo>
                    <a:pt x="627380" y="1016"/>
                  </a:moveTo>
                  <a:cubicBezTo>
                    <a:pt x="413131" y="0"/>
                    <a:pt x="214884" y="113665"/>
                    <a:pt x="107442" y="299085"/>
                  </a:cubicBezTo>
                  <a:cubicBezTo>
                    <a:pt x="0" y="484505"/>
                    <a:pt x="127" y="712978"/>
                    <a:pt x="107442" y="898271"/>
                  </a:cubicBezTo>
                  <a:cubicBezTo>
                    <a:pt x="214757" y="1083564"/>
                    <a:pt x="413131" y="1197356"/>
                    <a:pt x="627380" y="1196340"/>
                  </a:cubicBezTo>
                  <a:cubicBezTo>
                    <a:pt x="841502" y="1197356"/>
                    <a:pt x="1039876" y="1083564"/>
                    <a:pt x="1147191" y="898271"/>
                  </a:cubicBezTo>
                  <a:cubicBezTo>
                    <a:pt x="1254506" y="712978"/>
                    <a:pt x="1254506" y="484378"/>
                    <a:pt x="1147191" y="298958"/>
                  </a:cubicBezTo>
                  <a:cubicBezTo>
                    <a:pt x="1039876" y="113538"/>
                    <a:pt x="841502" y="0"/>
                    <a:pt x="627380" y="1016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348516" y="3033"/>
            <a:ext cx="915439" cy="873753"/>
            <a:chOff x="0" y="0"/>
            <a:chExt cx="1220586" cy="1165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0597" cy="1164971"/>
            </a:xfrm>
            <a:custGeom>
              <a:avLst/>
              <a:gdLst/>
              <a:ahLst/>
              <a:cxnLst/>
              <a:rect l="l" t="t" r="r" b="b"/>
              <a:pathLst>
                <a:path w="1220597" h="1164971">
                  <a:moveTo>
                    <a:pt x="610235" y="889"/>
                  </a:moveTo>
                  <a:cubicBezTo>
                    <a:pt x="401955" y="0"/>
                    <a:pt x="208915" y="110617"/>
                    <a:pt x="104521" y="290957"/>
                  </a:cubicBezTo>
                  <a:cubicBezTo>
                    <a:pt x="127" y="471297"/>
                    <a:pt x="0" y="693674"/>
                    <a:pt x="104521" y="874014"/>
                  </a:cubicBezTo>
                  <a:cubicBezTo>
                    <a:pt x="209042" y="1054354"/>
                    <a:pt x="401955" y="1164971"/>
                    <a:pt x="610235" y="1164082"/>
                  </a:cubicBezTo>
                  <a:cubicBezTo>
                    <a:pt x="818642" y="1164971"/>
                    <a:pt x="1011555" y="1054354"/>
                    <a:pt x="1116076" y="874014"/>
                  </a:cubicBezTo>
                  <a:cubicBezTo>
                    <a:pt x="1220597" y="693674"/>
                    <a:pt x="1220597" y="471297"/>
                    <a:pt x="1116076" y="290957"/>
                  </a:cubicBezTo>
                  <a:cubicBezTo>
                    <a:pt x="1011555" y="110617"/>
                    <a:pt x="818642" y="0"/>
                    <a:pt x="610235" y="8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371443" y="24916"/>
            <a:ext cx="869585" cy="829986"/>
            <a:chOff x="0" y="0"/>
            <a:chExt cx="1159446" cy="1106648"/>
          </a:xfrm>
        </p:grpSpPr>
        <p:sp>
          <p:nvSpPr>
            <p:cNvPr id="23" name="Freeform 23"/>
            <p:cNvSpPr/>
            <p:nvPr/>
          </p:nvSpPr>
          <p:spPr>
            <a:xfrm>
              <a:off x="-127" y="0"/>
              <a:ext cx="1159510" cy="1106678"/>
            </a:xfrm>
            <a:custGeom>
              <a:avLst/>
              <a:gdLst/>
              <a:ahLst/>
              <a:cxnLst/>
              <a:rect l="l" t="t" r="r" b="b"/>
              <a:pathLst>
                <a:path w="1159510" h="1106678">
                  <a:moveTo>
                    <a:pt x="579882" y="889"/>
                  </a:moveTo>
                  <a:cubicBezTo>
                    <a:pt x="381889" y="0"/>
                    <a:pt x="198628" y="105156"/>
                    <a:pt x="99314" y="276352"/>
                  </a:cubicBezTo>
                  <a:cubicBezTo>
                    <a:pt x="0" y="447548"/>
                    <a:pt x="127" y="659003"/>
                    <a:pt x="99314" y="830199"/>
                  </a:cubicBezTo>
                  <a:cubicBezTo>
                    <a:pt x="198501" y="1001395"/>
                    <a:pt x="381889" y="1106678"/>
                    <a:pt x="579882" y="1105789"/>
                  </a:cubicBezTo>
                  <a:cubicBezTo>
                    <a:pt x="777875" y="1106678"/>
                    <a:pt x="961136" y="1001522"/>
                    <a:pt x="1060323" y="830326"/>
                  </a:cubicBezTo>
                  <a:cubicBezTo>
                    <a:pt x="1159510" y="659130"/>
                    <a:pt x="1159510" y="447802"/>
                    <a:pt x="1060323" y="276479"/>
                  </a:cubicBezTo>
                  <a:cubicBezTo>
                    <a:pt x="961136" y="105156"/>
                    <a:pt x="777748" y="0"/>
                    <a:pt x="579882" y="889"/>
                  </a:cubicBezTo>
                  <a:close/>
                </a:path>
              </a:pathLst>
            </a:custGeom>
            <a:blipFill>
              <a:blip r:embed="rId3"/>
              <a:stretch>
                <a:fillRect l="-2229" t="-2469" r="-2239" b="-2466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2737866" y="-9092"/>
            <a:ext cx="940847" cy="898004"/>
            <a:chOff x="0" y="0"/>
            <a:chExt cx="1254463" cy="1197338"/>
          </a:xfrm>
        </p:grpSpPr>
        <p:sp>
          <p:nvSpPr>
            <p:cNvPr id="25" name="Freeform 25"/>
            <p:cNvSpPr/>
            <p:nvPr/>
          </p:nvSpPr>
          <p:spPr>
            <a:xfrm>
              <a:off x="-127" y="0"/>
              <a:ext cx="1254506" cy="1197356"/>
            </a:xfrm>
            <a:custGeom>
              <a:avLst/>
              <a:gdLst/>
              <a:ahLst/>
              <a:cxnLst/>
              <a:rect l="l" t="t" r="r" b="b"/>
              <a:pathLst>
                <a:path w="1254506" h="1197356">
                  <a:moveTo>
                    <a:pt x="627380" y="1016"/>
                  </a:moveTo>
                  <a:cubicBezTo>
                    <a:pt x="413131" y="0"/>
                    <a:pt x="214884" y="113665"/>
                    <a:pt x="107442" y="299085"/>
                  </a:cubicBezTo>
                  <a:cubicBezTo>
                    <a:pt x="0" y="484505"/>
                    <a:pt x="127" y="712978"/>
                    <a:pt x="107442" y="898271"/>
                  </a:cubicBezTo>
                  <a:cubicBezTo>
                    <a:pt x="214757" y="1083564"/>
                    <a:pt x="413131" y="1197356"/>
                    <a:pt x="627380" y="1196340"/>
                  </a:cubicBezTo>
                  <a:cubicBezTo>
                    <a:pt x="841502" y="1197356"/>
                    <a:pt x="1039876" y="1083564"/>
                    <a:pt x="1147191" y="898271"/>
                  </a:cubicBezTo>
                  <a:cubicBezTo>
                    <a:pt x="1254506" y="712978"/>
                    <a:pt x="1254506" y="484378"/>
                    <a:pt x="1147191" y="298958"/>
                  </a:cubicBezTo>
                  <a:cubicBezTo>
                    <a:pt x="1039876" y="113538"/>
                    <a:pt x="841502" y="0"/>
                    <a:pt x="627380" y="1016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2750570" y="3033"/>
            <a:ext cx="915439" cy="873753"/>
            <a:chOff x="0" y="0"/>
            <a:chExt cx="1220586" cy="116500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20597" cy="1164971"/>
            </a:xfrm>
            <a:custGeom>
              <a:avLst/>
              <a:gdLst/>
              <a:ahLst/>
              <a:cxnLst/>
              <a:rect l="l" t="t" r="r" b="b"/>
              <a:pathLst>
                <a:path w="1220597" h="1164971">
                  <a:moveTo>
                    <a:pt x="610235" y="889"/>
                  </a:moveTo>
                  <a:cubicBezTo>
                    <a:pt x="401955" y="0"/>
                    <a:pt x="208915" y="110617"/>
                    <a:pt x="104521" y="290957"/>
                  </a:cubicBezTo>
                  <a:cubicBezTo>
                    <a:pt x="127" y="471297"/>
                    <a:pt x="0" y="693674"/>
                    <a:pt x="104521" y="874014"/>
                  </a:cubicBezTo>
                  <a:cubicBezTo>
                    <a:pt x="209042" y="1054354"/>
                    <a:pt x="401955" y="1164971"/>
                    <a:pt x="610235" y="1164082"/>
                  </a:cubicBezTo>
                  <a:cubicBezTo>
                    <a:pt x="818642" y="1164971"/>
                    <a:pt x="1011555" y="1054354"/>
                    <a:pt x="1116076" y="874014"/>
                  </a:cubicBezTo>
                  <a:cubicBezTo>
                    <a:pt x="1220597" y="693674"/>
                    <a:pt x="1220597" y="471297"/>
                    <a:pt x="1116076" y="290957"/>
                  </a:cubicBezTo>
                  <a:cubicBezTo>
                    <a:pt x="1011555" y="110617"/>
                    <a:pt x="818642" y="0"/>
                    <a:pt x="610235" y="8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773497" y="24916"/>
            <a:ext cx="869585" cy="829986"/>
            <a:chOff x="0" y="0"/>
            <a:chExt cx="1159446" cy="1106648"/>
          </a:xfrm>
        </p:grpSpPr>
        <p:sp>
          <p:nvSpPr>
            <p:cNvPr id="29" name="Freeform 29"/>
            <p:cNvSpPr/>
            <p:nvPr/>
          </p:nvSpPr>
          <p:spPr>
            <a:xfrm>
              <a:off x="-127" y="0"/>
              <a:ext cx="1159510" cy="1106678"/>
            </a:xfrm>
            <a:custGeom>
              <a:avLst/>
              <a:gdLst/>
              <a:ahLst/>
              <a:cxnLst/>
              <a:rect l="l" t="t" r="r" b="b"/>
              <a:pathLst>
                <a:path w="1159510" h="1106678">
                  <a:moveTo>
                    <a:pt x="579882" y="889"/>
                  </a:moveTo>
                  <a:cubicBezTo>
                    <a:pt x="381889" y="0"/>
                    <a:pt x="198628" y="105156"/>
                    <a:pt x="99314" y="276352"/>
                  </a:cubicBezTo>
                  <a:cubicBezTo>
                    <a:pt x="0" y="447548"/>
                    <a:pt x="127" y="659003"/>
                    <a:pt x="99314" y="830199"/>
                  </a:cubicBezTo>
                  <a:cubicBezTo>
                    <a:pt x="198501" y="1001395"/>
                    <a:pt x="381889" y="1106678"/>
                    <a:pt x="579882" y="1105789"/>
                  </a:cubicBezTo>
                  <a:cubicBezTo>
                    <a:pt x="777875" y="1106678"/>
                    <a:pt x="961136" y="1001522"/>
                    <a:pt x="1060323" y="830326"/>
                  </a:cubicBezTo>
                  <a:cubicBezTo>
                    <a:pt x="1159510" y="659130"/>
                    <a:pt x="1159510" y="447802"/>
                    <a:pt x="1060323" y="276479"/>
                  </a:cubicBezTo>
                  <a:cubicBezTo>
                    <a:pt x="961136" y="105156"/>
                    <a:pt x="777748" y="0"/>
                    <a:pt x="579882" y="889"/>
                  </a:cubicBezTo>
                  <a:close/>
                </a:path>
              </a:pathLst>
            </a:custGeom>
            <a:blipFill>
              <a:blip r:embed="rId4"/>
              <a:stretch>
                <a:fillRect l="-11080" t="-79" r="-11090" b="-77"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4387353" y="-9092"/>
            <a:ext cx="940847" cy="898004"/>
            <a:chOff x="0" y="0"/>
            <a:chExt cx="1254463" cy="1197338"/>
          </a:xfrm>
        </p:grpSpPr>
        <p:sp>
          <p:nvSpPr>
            <p:cNvPr id="31" name="Freeform 31"/>
            <p:cNvSpPr/>
            <p:nvPr/>
          </p:nvSpPr>
          <p:spPr>
            <a:xfrm>
              <a:off x="-127" y="0"/>
              <a:ext cx="1254506" cy="1197356"/>
            </a:xfrm>
            <a:custGeom>
              <a:avLst/>
              <a:gdLst/>
              <a:ahLst/>
              <a:cxnLst/>
              <a:rect l="l" t="t" r="r" b="b"/>
              <a:pathLst>
                <a:path w="1254506" h="1197356">
                  <a:moveTo>
                    <a:pt x="627380" y="1016"/>
                  </a:moveTo>
                  <a:cubicBezTo>
                    <a:pt x="413131" y="0"/>
                    <a:pt x="214884" y="113665"/>
                    <a:pt x="107442" y="299085"/>
                  </a:cubicBezTo>
                  <a:cubicBezTo>
                    <a:pt x="0" y="484505"/>
                    <a:pt x="127" y="712978"/>
                    <a:pt x="107442" y="898271"/>
                  </a:cubicBezTo>
                  <a:cubicBezTo>
                    <a:pt x="214757" y="1083564"/>
                    <a:pt x="413131" y="1197356"/>
                    <a:pt x="627380" y="1196340"/>
                  </a:cubicBezTo>
                  <a:cubicBezTo>
                    <a:pt x="841502" y="1197356"/>
                    <a:pt x="1039876" y="1083564"/>
                    <a:pt x="1147191" y="898271"/>
                  </a:cubicBezTo>
                  <a:cubicBezTo>
                    <a:pt x="1254506" y="712978"/>
                    <a:pt x="1254506" y="484378"/>
                    <a:pt x="1147191" y="298958"/>
                  </a:cubicBezTo>
                  <a:cubicBezTo>
                    <a:pt x="1039876" y="113538"/>
                    <a:pt x="841502" y="0"/>
                    <a:pt x="627380" y="1016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4400057" y="3033"/>
            <a:ext cx="915439" cy="873753"/>
            <a:chOff x="0" y="0"/>
            <a:chExt cx="1220586" cy="116500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20597" cy="1164971"/>
            </a:xfrm>
            <a:custGeom>
              <a:avLst/>
              <a:gdLst/>
              <a:ahLst/>
              <a:cxnLst/>
              <a:rect l="l" t="t" r="r" b="b"/>
              <a:pathLst>
                <a:path w="1220597" h="1164971">
                  <a:moveTo>
                    <a:pt x="610235" y="889"/>
                  </a:moveTo>
                  <a:cubicBezTo>
                    <a:pt x="401955" y="0"/>
                    <a:pt x="208915" y="110617"/>
                    <a:pt x="104521" y="290957"/>
                  </a:cubicBezTo>
                  <a:cubicBezTo>
                    <a:pt x="127" y="471297"/>
                    <a:pt x="0" y="693674"/>
                    <a:pt x="104521" y="874014"/>
                  </a:cubicBezTo>
                  <a:cubicBezTo>
                    <a:pt x="209042" y="1054354"/>
                    <a:pt x="401955" y="1164971"/>
                    <a:pt x="610235" y="1164082"/>
                  </a:cubicBezTo>
                  <a:cubicBezTo>
                    <a:pt x="818642" y="1164971"/>
                    <a:pt x="1011555" y="1054354"/>
                    <a:pt x="1116076" y="874014"/>
                  </a:cubicBezTo>
                  <a:cubicBezTo>
                    <a:pt x="1220597" y="693674"/>
                    <a:pt x="1220597" y="471297"/>
                    <a:pt x="1116076" y="290957"/>
                  </a:cubicBezTo>
                  <a:cubicBezTo>
                    <a:pt x="1011555" y="110617"/>
                    <a:pt x="818642" y="0"/>
                    <a:pt x="610235" y="8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4422984" y="24916"/>
            <a:ext cx="869585" cy="829986"/>
            <a:chOff x="0" y="0"/>
            <a:chExt cx="1159446" cy="1106648"/>
          </a:xfrm>
        </p:grpSpPr>
        <p:sp>
          <p:nvSpPr>
            <p:cNvPr id="35" name="Freeform 35"/>
            <p:cNvSpPr/>
            <p:nvPr/>
          </p:nvSpPr>
          <p:spPr>
            <a:xfrm>
              <a:off x="-127" y="0"/>
              <a:ext cx="1159510" cy="1106678"/>
            </a:xfrm>
            <a:custGeom>
              <a:avLst/>
              <a:gdLst/>
              <a:ahLst/>
              <a:cxnLst/>
              <a:rect l="l" t="t" r="r" b="b"/>
              <a:pathLst>
                <a:path w="1159510" h="1106678">
                  <a:moveTo>
                    <a:pt x="579882" y="889"/>
                  </a:moveTo>
                  <a:cubicBezTo>
                    <a:pt x="381889" y="0"/>
                    <a:pt x="198628" y="105156"/>
                    <a:pt x="99314" y="276352"/>
                  </a:cubicBezTo>
                  <a:cubicBezTo>
                    <a:pt x="0" y="447548"/>
                    <a:pt x="127" y="659003"/>
                    <a:pt x="99314" y="830199"/>
                  </a:cubicBezTo>
                  <a:cubicBezTo>
                    <a:pt x="198501" y="1001395"/>
                    <a:pt x="381889" y="1106678"/>
                    <a:pt x="579882" y="1105789"/>
                  </a:cubicBezTo>
                  <a:cubicBezTo>
                    <a:pt x="777875" y="1106678"/>
                    <a:pt x="961136" y="1001522"/>
                    <a:pt x="1060323" y="830326"/>
                  </a:cubicBezTo>
                  <a:cubicBezTo>
                    <a:pt x="1159510" y="659130"/>
                    <a:pt x="1159510" y="447802"/>
                    <a:pt x="1060323" y="276479"/>
                  </a:cubicBezTo>
                  <a:cubicBezTo>
                    <a:pt x="961136" y="105156"/>
                    <a:pt x="777748" y="0"/>
                    <a:pt x="579882" y="889"/>
                  </a:cubicBezTo>
                  <a:close/>
                </a:path>
              </a:pathLst>
            </a:custGeom>
            <a:blipFill>
              <a:blip r:embed="rId5"/>
              <a:stretch>
                <a:fillRect l="-16470" t="-79" r="-16480" b="-77"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10985299" y="-9092"/>
            <a:ext cx="940847" cy="898004"/>
            <a:chOff x="0" y="0"/>
            <a:chExt cx="1254463" cy="1197338"/>
          </a:xfrm>
        </p:grpSpPr>
        <p:sp>
          <p:nvSpPr>
            <p:cNvPr id="37" name="Freeform 37"/>
            <p:cNvSpPr/>
            <p:nvPr/>
          </p:nvSpPr>
          <p:spPr>
            <a:xfrm>
              <a:off x="-127" y="0"/>
              <a:ext cx="1254506" cy="1197356"/>
            </a:xfrm>
            <a:custGeom>
              <a:avLst/>
              <a:gdLst/>
              <a:ahLst/>
              <a:cxnLst/>
              <a:rect l="l" t="t" r="r" b="b"/>
              <a:pathLst>
                <a:path w="1254506" h="1197356">
                  <a:moveTo>
                    <a:pt x="627380" y="1016"/>
                  </a:moveTo>
                  <a:cubicBezTo>
                    <a:pt x="413131" y="0"/>
                    <a:pt x="214884" y="113665"/>
                    <a:pt x="107442" y="299085"/>
                  </a:cubicBezTo>
                  <a:cubicBezTo>
                    <a:pt x="0" y="484505"/>
                    <a:pt x="127" y="712978"/>
                    <a:pt x="107442" y="898271"/>
                  </a:cubicBezTo>
                  <a:cubicBezTo>
                    <a:pt x="214757" y="1083564"/>
                    <a:pt x="413131" y="1197356"/>
                    <a:pt x="627380" y="1196340"/>
                  </a:cubicBezTo>
                  <a:cubicBezTo>
                    <a:pt x="841502" y="1197356"/>
                    <a:pt x="1039876" y="1083564"/>
                    <a:pt x="1147191" y="898271"/>
                  </a:cubicBezTo>
                  <a:cubicBezTo>
                    <a:pt x="1254506" y="712978"/>
                    <a:pt x="1254506" y="484378"/>
                    <a:pt x="1147191" y="298958"/>
                  </a:cubicBezTo>
                  <a:cubicBezTo>
                    <a:pt x="1039876" y="113538"/>
                    <a:pt x="841502" y="0"/>
                    <a:pt x="627380" y="1016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0998003" y="3033"/>
            <a:ext cx="915439" cy="873753"/>
            <a:chOff x="0" y="0"/>
            <a:chExt cx="1220586" cy="116500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20597" cy="1164971"/>
            </a:xfrm>
            <a:custGeom>
              <a:avLst/>
              <a:gdLst/>
              <a:ahLst/>
              <a:cxnLst/>
              <a:rect l="l" t="t" r="r" b="b"/>
              <a:pathLst>
                <a:path w="1220597" h="1164971">
                  <a:moveTo>
                    <a:pt x="610235" y="889"/>
                  </a:moveTo>
                  <a:cubicBezTo>
                    <a:pt x="401955" y="0"/>
                    <a:pt x="208915" y="110617"/>
                    <a:pt x="104521" y="290957"/>
                  </a:cubicBezTo>
                  <a:cubicBezTo>
                    <a:pt x="127" y="471297"/>
                    <a:pt x="0" y="693674"/>
                    <a:pt x="104521" y="874014"/>
                  </a:cubicBezTo>
                  <a:cubicBezTo>
                    <a:pt x="209042" y="1054354"/>
                    <a:pt x="401955" y="1164971"/>
                    <a:pt x="610235" y="1164082"/>
                  </a:cubicBezTo>
                  <a:cubicBezTo>
                    <a:pt x="818642" y="1164971"/>
                    <a:pt x="1011555" y="1054354"/>
                    <a:pt x="1116076" y="874014"/>
                  </a:cubicBezTo>
                  <a:cubicBezTo>
                    <a:pt x="1220597" y="693674"/>
                    <a:pt x="1220597" y="471297"/>
                    <a:pt x="1116076" y="290957"/>
                  </a:cubicBezTo>
                  <a:cubicBezTo>
                    <a:pt x="1011555" y="110617"/>
                    <a:pt x="818642" y="0"/>
                    <a:pt x="610235" y="8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1020930" y="24916"/>
            <a:ext cx="869585" cy="829986"/>
            <a:chOff x="0" y="0"/>
            <a:chExt cx="1159446" cy="1106648"/>
          </a:xfrm>
        </p:grpSpPr>
        <p:sp>
          <p:nvSpPr>
            <p:cNvPr id="41" name="Freeform 41"/>
            <p:cNvSpPr/>
            <p:nvPr/>
          </p:nvSpPr>
          <p:spPr>
            <a:xfrm>
              <a:off x="-127" y="0"/>
              <a:ext cx="1159510" cy="1106678"/>
            </a:xfrm>
            <a:custGeom>
              <a:avLst/>
              <a:gdLst/>
              <a:ahLst/>
              <a:cxnLst/>
              <a:rect l="l" t="t" r="r" b="b"/>
              <a:pathLst>
                <a:path w="1159510" h="1106678">
                  <a:moveTo>
                    <a:pt x="579882" y="889"/>
                  </a:moveTo>
                  <a:cubicBezTo>
                    <a:pt x="381889" y="0"/>
                    <a:pt x="198628" y="105156"/>
                    <a:pt x="99314" y="276352"/>
                  </a:cubicBezTo>
                  <a:cubicBezTo>
                    <a:pt x="0" y="447548"/>
                    <a:pt x="127" y="659003"/>
                    <a:pt x="99314" y="830199"/>
                  </a:cubicBezTo>
                  <a:cubicBezTo>
                    <a:pt x="198501" y="1001395"/>
                    <a:pt x="381889" y="1106678"/>
                    <a:pt x="579882" y="1105789"/>
                  </a:cubicBezTo>
                  <a:cubicBezTo>
                    <a:pt x="777875" y="1106678"/>
                    <a:pt x="961136" y="1001522"/>
                    <a:pt x="1060323" y="830326"/>
                  </a:cubicBezTo>
                  <a:cubicBezTo>
                    <a:pt x="1159510" y="659130"/>
                    <a:pt x="1159510" y="447802"/>
                    <a:pt x="1060323" y="276479"/>
                  </a:cubicBezTo>
                  <a:cubicBezTo>
                    <a:pt x="961136" y="105156"/>
                    <a:pt x="777748" y="0"/>
                    <a:pt x="579882" y="889"/>
                  </a:cubicBezTo>
                  <a:close/>
                </a:path>
              </a:pathLst>
            </a:custGeom>
            <a:blipFill>
              <a:blip r:embed="rId6"/>
              <a:stretch>
                <a:fillRect l="-2229" t="-19958" r="-2239" b="-19955"/>
              </a:stretch>
            </a:blipFill>
          </p:spPr>
        </p:sp>
      </p:grpSp>
      <p:grpSp>
        <p:nvGrpSpPr>
          <p:cNvPr id="42" name="Group 42"/>
          <p:cNvGrpSpPr/>
          <p:nvPr/>
        </p:nvGrpSpPr>
        <p:grpSpPr>
          <a:xfrm>
            <a:off x="7686326" y="-9092"/>
            <a:ext cx="940847" cy="898004"/>
            <a:chOff x="0" y="0"/>
            <a:chExt cx="1254463" cy="1197338"/>
          </a:xfrm>
        </p:grpSpPr>
        <p:sp>
          <p:nvSpPr>
            <p:cNvPr id="43" name="Freeform 43"/>
            <p:cNvSpPr/>
            <p:nvPr/>
          </p:nvSpPr>
          <p:spPr>
            <a:xfrm>
              <a:off x="-127" y="0"/>
              <a:ext cx="1254506" cy="1197356"/>
            </a:xfrm>
            <a:custGeom>
              <a:avLst/>
              <a:gdLst/>
              <a:ahLst/>
              <a:cxnLst/>
              <a:rect l="l" t="t" r="r" b="b"/>
              <a:pathLst>
                <a:path w="1254506" h="1197356">
                  <a:moveTo>
                    <a:pt x="627380" y="1016"/>
                  </a:moveTo>
                  <a:cubicBezTo>
                    <a:pt x="413131" y="0"/>
                    <a:pt x="214884" y="113665"/>
                    <a:pt x="107442" y="299085"/>
                  </a:cubicBezTo>
                  <a:cubicBezTo>
                    <a:pt x="0" y="484505"/>
                    <a:pt x="127" y="712978"/>
                    <a:pt x="107442" y="898271"/>
                  </a:cubicBezTo>
                  <a:cubicBezTo>
                    <a:pt x="214757" y="1083564"/>
                    <a:pt x="413131" y="1197356"/>
                    <a:pt x="627380" y="1196340"/>
                  </a:cubicBezTo>
                  <a:cubicBezTo>
                    <a:pt x="841502" y="1197356"/>
                    <a:pt x="1039876" y="1083564"/>
                    <a:pt x="1147191" y="898271"/>
                  </a:cubicBezTo>
                  <a:cubicBezTo>
                    <a:pt x="1254506" y="712978"/>
                    <a:pt x="1254506" y="484378"/>
                    <a:pt x="1147191" y="298958"/>
                  </a:cubicBezTo>
                  <a:cubicBezTo>
                    <a:pt x="1039876" y="113538"/>
                    <a:pt x="841502" y="0"/>
                    <a:pt x="627380" y="1016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7699030" y="3033"/>
            <a:ext cx="915439" cy="873753"/>
            <a:chOff x="0" y="0"/>
            <a:chExt cx="1220586" cy="116500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20597" cy="1164971"/>
            </a:xfrm>
            <a:custGeom>
              <a:avLst/>
              <a:gdLst/>
              <a:ahLst/>
              <a:cxnLst/>
              <a:rect l="l" t="t" r="r" b="b"/>
              <a:pathLst>
                <a:path w="1220597" h="1164971">
                  <a:moveTo>
                    <a:pt x="610235" y="889"/>
                  </a:moveTo>
                  <a:cubicBezTo>
                    <a:pt x="401955" y="0"/>
                    <a:pt x="208915" y="110617"/>
                    <a:pt x="104521" y="290957"/>
                  </a:cubicBezTo>
                  <a:cubicBezTo>
                    <a:pt x="127" y="471297"/>
                    <a:pt x="0" y="693674"/>
                    <a:pt x="104521" y="874014"/>
                  </a:cubicBezTo>
                  <a:cubicBezTo>
                    <a:pt x="209042" y="1054354"/>
                    <a:pt x="401955" y="1164971"/>
                    <a:pt x="610235" y="1164082"/>
                  </a:cubicBezTo>
                  <a:cubicBezTo>
                    <a:pt x="818642" y="1164971"/>
                    <a:pt x="1011555" y="1054354"/>
                    <a:pt x="1116076" y="874014"/>
                  </a:cubicBezTo>
                  <a:cubicBezTo>
                    <a:pt x="1220597" y="693674"/>
                    <a:pt x="1220597" y="471297"/>
                    <a:pt x="1116076" y="290957"/>
                  </a:cubicBezTo>
                  <a:cubicBezTo>
                    <a:pt x="1011555" y="110617"/>
                    <a:pt x="818642" y="0"/>
                    <a:pt x="610235" y="8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7721957" y="24916"/>
            <a:ext cx="869585" cy="829986"/>
            <a:chOff x="0" y="0"/>
            <a:chExt cx="1159446" cy="1106648"/>
          </a:xfrm>
        </p:grpSpPr>
        <p:sp>
          <p:nvSpPr>
            <p:cNvPr id="47" name="Freeform 47"/>
            <p:cNvSpPr/>
            <p:nvPr/>
          </p:nvSpPr>
          <p:spPr>
            <a:xfrm>
              <a:off x="-127" y="0"/>
              <a:ext cx="1159510" cy="1106678"/>
            </a:xfrm>
            <a:custGeom>
              <a:avLst/>
              <a:gdLst/>
              <a:ahLst/>
              <a:cxnLst/>
              <a:rect l="l" t="t" r="r" b="b"/>
              <a:pathLst>
                <a:path w="1159510" h="1106678">
                  <a:moveTo>
                    <a:pt x="579882" y="889"/>
                  </a:moveTo>
                  <a:cubicBezTo>
                    <a:pt x="381889" y="0"/>
                    <a:pt x="198628" y="105156"/>
                    <a:pt x="99314" y="276352"/>
                  </a:cubicBezTo>
                  <a:cubicBezTo>
                    <a:pt x="0" y="447548"/>
                    <a:pt x="127" y="659003"/>
                    <a:pt x="99314" y="830199"/>
                  </a:cubicBezTo>
                  <a:cubicBezTo>
                    <a:pt x="198501" y="1001395"/>
                    <a:pt x="381889" y="1106678"/>
                    <a:pt x="579882" y="1105789"/>
                  </a:cubicBezTo>
                  <a:cubicBezTo>
                    <a:pt x="777875" y="1106678"/>
                    <a:pt x="961136" y="1001522"/>
                    <a:pt x="1060323" y="830326"/>
                  </a:cubicBezTo>
                  <a:cubicBezTo>
                    <a:pt x="1159510" y="659130"/>
                    <a:pt x="1159510" y="447802"/>
                    <a:pt x="1060323" y="276479"/>
                  </a:cubicBezTo>
                  <a:cubicBezTo>
                    <a:pt x="961136" y="105156"/>
                    <a:pt x="777748" y="0"/>
                    <a:pt x="579882" y="889"/>
                  </a:cubicBezTo>
                  <a:close/>
                </a:path>
              </a:pathLst>
            </a:custGeom>
            <a:blipFill>
              <a:blip r:embed="rId7"/>
              <a:stretch>
                <a:fillRect l="-2229" t="-2469" r="-2239" b="-2466"/>
              </a:stretch>
            </a:blipFill>
          </p:spPr>
        </p:sp>
      </p:grpSp>
      <p:sp>
        <p:nvSpPr>
          <p:cNvPr id="50" name="TextBox 50"/>
          <p:cNvSpPr txBox="1"/>
          <p:nvPr/>
        </p:nvSpPr>
        <p:spPr>
          <a:xfrm>
            <a:off x="2976098" y="975112"/>
            <a:ext cx="10282702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60"/>
              </a:lnSpc>
            </a:pPr>
            <a:r>
              <a:rPr lang="fr-FR" sz="3400" spc="-104" dirty="0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 quel public sont destinés les services de SIMAgri ?</a:t>
            </a:r>
            <a:endParaRPr lang="en-US" sz="3400" spc="-104" dirty="0">
              <a:solidFill>
                <a:srgbClr val="FFFFFF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3104334" y="2476500"/>
            <a:ext cx="5887266" cy="5326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1082" lvl="2" indent="-213694" algn="l">
              <a:lnSpc>
                <a:spcPts val="3800"/>
              </a:lnSpc>
              <a:buFont typeface="Arial"/>
              <a:buChar char="⚬"/>
            </a:pPr>
            <a:r>
              <a:rPr lang="en-US" sz="28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Coopératives</a:t>
            </a:r>
            <a:r>
              <a:rPr lang="en-US" sz="28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8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Organisations</a:t>
            </a:r>
            <a:r>
              <a:rPr lang="en-US" sz="28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de </a:t>
            </a:r>
            <a:r>
              <a:rPr lang="en-US" sz="28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producteurs</a:t>
            </a:r>
            <a:r>
              <a:rPr lang="en-US" sz="28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 </a:t>
            </a:r>
          </a:p>
          <a:p>
            <a:pPr marL="641082" lvl="2" indent="-213694" algn="l">
              <a:lnSpc>
                <a:spcPts val="3800"/>
              </a:lnSpc>
              <a:buFont typeface="Arial"/>
              <a:buChar char="⚬"/>
            </a:pPr>
            <a:r>
              <a:rPr lang="en-US" sz="28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Eléveurs</a:t>
            </a:r>
            <a:r>
              <a:rPr lang="en-US" sz="28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  <a:p>
            <a:pPr marL="641082" lvl="2" indent="-213694" algn="l">
              <a:lnSpc>
                <a:spcPts val="3800"/>
              </a:lnSpc>
              <a:buFont typeface="Arial"/>
              <a:buChar char="⚬"/>
            </a:pPr>
            <a:r>
              <a:rPr lang="en-US" sz="2804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Commerçants</a:t>
            </a:r>
            <a:r>
              <a:rPr lang="en-US" sz="28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  <a:p>
            <a:pPr marL="641082" lvl="2" indent="-213694">
              <a:lnSpc>
                <a:spcPts val="3800"/>
              </a:lnSpc>
              <a:buFont typeface="Arial"/>
              <a:buChar char="⚬"/>
            </a:pPr>
            <a:r>
              <a:rPr lang="en-US" sz="32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Transformateurs</a:t>
            </a:r>
            <a:r>
              <a:rPr lang="en-US" sz="3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  <a:p>
            <a:pPr marL="641082" lvl="2" indent="-213694">
              <a:lnSpc>
                <a:spcPts val="3800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804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PME ;</a:t>
            </a:r>
          </a:p>
          <a:p>
            <a:pPr marL="641082" lvl="2" indent="-213694">
              <a:lnSpc>
                <a:spcPts val="3800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</a:t>
            </a:r>
            <a:r>
              <a:rPr lang="en-US" sz="32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chercheurs</a:t>
            </a:r>
            <a:r>
              <a:rPr lang="en-US" sz="3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  <a:p>
            <a:pPr marL="641082" lvl="2" indent="-213694">
              <a:lnSpc>
                <a:spcPts val="3800"/>
              </a:lnSpc>
              <a:buFont typeface="Arial"/>
              <a:buChar char="⚬"/>
            </a:pPr>
            <a:r>
              <a:rPr lang="en-US" sz="3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</a:t>
            </a:r>
            <a:r>
              <a:rPr lang="en-US" sz="3200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étudiants</a:t>
            </a:r>
            <a:r>
              <a:rPr lang="en-US" sz="3200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  <a:p>
            <a:pPr marL="641082" lvl="2" indent="-213694">
              <a:lnSpc>
                <a:spcPts val="3800"/>
              </a:lnSpc>
              <a:buFont typeface="Arial"/>
              <a:buChar char="⚬"/>
            </a:pPr>
            <a:endParaRPr lang="en-US" sz="32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41082" lvl="2" indent="-213694">
              <a:lnSpc>
                <a:spcPts val="3800"/>
              </a:lnSpc>
              <a:buFont typeface="Arial"/>
              <a:buChar char="⚬"/>
            </a:pPr>
            <a:endParaRPr lang="en-US" sz="3200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641082" lvl="2" indent="-213694">
              <a:lnSpc>
                <a:spcPts val="3800"/>
              </a:lnSpc>
              <a:buFont typeface="Arial"/>
              <a:buChar char="⚬"/>
            </a:pPr>
            <a:endParaRPr lang="en-US" sz="2804" dirty="0">
              <a:solidFill>
                <a:srgbClr val="000000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9296402" y="2476500"/>
            <a:ext cx="4699654" cy="386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692" lvl="2" indent="-211231" algn="l">
              <a:lnSpc>
                <a:spcPts val="3800"/>
              </a:lnSpc>
              <a:buFont typeface="Arial"/>
              <a:buChar char="⚬"/>
            </a:pPr>
            <a:r>
              <a:rPr lang="en-US" sz="277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consultants ;</a:t>
            </a:r>
          </a:p>
          <a:p>
            <a:pPr marL="633692" lvl="2" indent="-211231">
              <a:lnSpc>
                <a:spcPts val="3800"/>
              </a:lnSpc>
              <a:buFont typeface="Arial"/>
              <a:buChar char="⚬"/>
            </a:pPr>
            <a:r>
              <a:rPr lang="fr-FR" sz="277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projets et programmes, les </a:t>
            </a:r>
            <a:r>
              <a:rPr lang="fr-FR" sz="2771" dirty="0" err="1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ONGs</a:t>
            </a:r>
            <a:r>
              <a:rPr lang="fr-FR" sz="277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;</a:t>
            </a:r>
          </a:p>
          <a:p>
            <a:pPr marL="633692" lvl="2" indent="-211231">
              <a:lnSpc>
                <a:spcPts val="3800"/>
              </a:lnSpc>
              <a:buFont typeface="Arial"/>
              <a:buChar char="⚬"/>
            </a:pPr>
            <a:r>
              <a:rPr lang="fr-FR" sz="277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Les banques et IMF qui ont des besoins spécifiques, différents des autres acteurs</a:t>
            </a:r>
          </a:p>
          <a:p>
            <a:pPr marL="633692" lvl="2" indent="-211231">
              <a:lnSpc>
                <a:spcPts val="3800"/>
              </a:lnSpc>
              <a:buFont typeface="Arial"/>
              <a:buChar char="⚬"/>
            </a:pPr>
            <a:r>
              <a:rPr lang="fr-FR" sz="2771" dirty="0">
                <a:solidFill>
                  <a:srgbClr val="000000"/>
                </a:solidFill>
                <a:latin typeface="Clear Sans"/>
                <a:ea typeface="Clear Sans"/>
                <a:cs typeface="Clear Sans"/>
                <a:sym typeface="Clear Sans"/>
              </a:rPr>
              <a:t> etc..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EA673E-B96C-478D-B489-10F1A0E68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2161" y="-9092"/>
            <a:ext cx="5275839" cy="2124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842</Words>
  <Application>Microsoft Office PowerPoint</Application>
  <PresentationFormat>Personnalisé</PresentationFormat>
  <Paragraphs>116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Hammersmith One</vt:lpstr>
      <vt:lpstr>IBM Plex Sans</vt:lpstr>
      <vt:lpstr>Clear Sans</vt:lpstr>
      <vt:lpstr>Calibri</vt:lpstr>
      <vt:lpstr>Arial</vt:lpstr>
      <vt:lpstr>Clear Sans Bold</vt:lpstr>
      <vt:lpstr>IBM Plex Sans Bold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 SIMAgri 26 mai 2025.pptx</dc:title>
  <dc:creator>SIMAgri</dc:creator>
  <cp:lastModifiedBy>Windows User</cp:lastModifiedBy>
  <cp:revision>95</cp:revision>
  <dcterms:created xsi:type="dcterms:W3CDTF">2006-08-16T00:00:00Z</dcterms:created>
  <dcterms:modified xsi:type="dcterms:W3CDTF">2025-09-29T19:06:34Z</dcterms:modified>
  <dc:identifier>DAGzUwG8QQc</dc:identifier>
</cp:coreProperties>
</file>