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91" r:id="rId3"/>
    <p:sldId id="289" r:id="rId4"/>
    <p:sldId id="287" r:id="rId5"/>
    <p:sldId id="288" r:id="rId6"/>
    <p:sldId id="261" r:id="rId7"/>
    <p:sldId id="270" r:id="rId8"/>
    <p:sldId id="274" r:id="rId9"/>
    <p:sldId id="29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33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23AB-B4E2-4732-88FD-D6A07D19351D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C1D2A-FFCF-4B1F-BCF0-9FCDBC1CD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2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. Je tiens à préciser dès le départ : notre dispositif ne soigne pas les brûlures, il les </a:t>
            </a:r>
            <a:r>
              <a:rPr lang="fr-FR" sz="1200" b="1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monitorise</a:t>
            </a: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, comme un scope surveille le cœur en réanimation.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5C0EF9F-EE9C-414D-B405-FC8C0D71EA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93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2A47D-B59E-0140-FC0C-A96EC6EA6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5D9195-0AE3-4A7F-8A61-AFD658797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7AC9AE0-969C-F6F5-30C0-7AB147770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1A02BE-690E-EFA8-AD6E-E3BD7C7A8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5C0EF9F-EE9C-414D-B405-FC8C0D71EA1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72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2A47D-B59E-0140-FC0C-A96EC6EA6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5D9195-0AE3-4A7F-8A61-AFD658797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7AC9AE0-969C-F6F5-30C0-7AB147770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1A02BE-690E-EFA8-AD6E-E3BD7C7A8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5C0EF9F-EE9C-414D-B405-FC8C0D71EA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35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1DFCB-3FA8-E32A-8010-ACCAE2ED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5428D5-1C5F-43BA-C0E4-C74609124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BF7453-B7A8-9F86-BB8A-910CCF45D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245DF2-5167-AACF-DAFE-30CCB0EC7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5C0EF9F-EE9C-414D-B405-FC8C0D71EA1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81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7DE9F1-082D-8BC7-8B52-16CB893F8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828A69-B48F-8A2F-F669-7B3CDC1DBC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 dirty="0"/>
              <a:t>Puis ensuite nous évaluons la profondeur, on distingue 4 types de brulures allant des brulures superficielles aux brulures profondes:</a:t>
            </a:r>
          </a:p>
          <a:p>
            <a:pPr lvl="0"/>
            <a:r>
              <a:rPr lang="fr-FR" b="1" dirty="0"/>
              <a:t>Brûlure du 1er degré :</a:t>
            </a:r>
            <a:r>
              <a:rPr lang="fr-FR" dirty="0"/>
              <a:t> Atteinte superficielle limitée à l’épiderme, se traduisant par une rougeur douloureuse sans formation de cloques (ex. coup de soleil léger).</a:t>
            </a:r>
          </a:p>
          <a:p>
            <a:pPr lvl="0"/>
            <a:r>
              <a:rPr lang="fr-FR" b="1" dirty="0"/>
              <a:t>Brûlure du 2e degré superficiel :</a:t>
            </a:r>
            <a:r>
              <a:rPr lang="fr-FR" dirty="0"/>
              <a:t> Atteinte de l’épiderme et de la partie superficielle du derme, caractérisée par des phlyctènes (cloques), une douleur intense et une cicatrisation généralement spontanée.</a:t>
            </a:r>
          </a:p>
          <a:p>
            <a:pPr lvl="0"/>
            <a:r>
              <a:rPr lang="fr-FR" b="1" dirty="0"/>
              <a:t>Brûlure du 2e degré profond :</a:t>
            </a:r>
            <a:r>
              <a:rPr lang="fr-FR" dirty="0"/>
              <a:t> Lésion touchant l’épiderme et la quasi-totalité du derme, entraînant une diminution de la sensibilité et nécessitant souvent une greffe cutanée pour une cicatrisation correcte.</a:t>
            </a:r>
          </a:p>
          <a:p>
            <a:pPr lvl="0"/>
            <a:r>
              <a:rPr lang="fr-FR" b="1" dirty="0"/>
              <a:t>Brûlure du 3e degré :</a:t>
            </a:r>
            <a:r>
              <a:rPr lang="fr-FR" dirty="0"/>
              <a:t> Destruction complète de l’épiderme et du derme, atteignant parfois les tissus sous-jacents (graisse, muscles, os). La peau apparaît blanche, brune ou carbonisée, et la douleur peut être absente en raison de la destruction des terminaisons nerveuses.</a:t>
            </a:r>
          </a:p>
          <a:p>
            <a:pPr lvl="0"/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Une fois l’évaluation faite, </a:t>
            </a: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nous allons maintenant nous intéresser au processus de la cicatrisation.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6723C3-F167-F43A-ECFF-7B36236B903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0609F4-C072-4D9E-9078-01CBE41A3808}" type="slidenum">
              <a:t>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8BF9FD-10A9-5985-2226-3CF8007C2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5571B2-C2DB-09D2-948E-994BC1FE71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09BDAB-C762-B695-699B-58A42CB3642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C1C3B7-D2B0-441F-B354-703DC61FB64D}" type="slidenum">
              <a:t>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FF5FE5-CD90-D0FC-8AF8-6D0919902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914073-CC2C-7143-0C8F-2FF953473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« Ce principe général prend vie grâce à l’organisation schématique que voici.</a:t>
            </a:r>
            <a:b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</a:b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CICATRACK s’articule autour d’une architecture en quatre couches interconnectées, assurant un suivi intelligent et automatisé de la cicatrisation.</a:t>
            </a:r>
            <a:endParaRPr lang="fr-F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Les données collectées sont ensuite transmises à la couche de traitement de l’information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, où elles sont analysées et préparées pour la transmission.</a:t>
            </a:r>
          </a:p>
          <a:p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La couche réseau prend le relais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en acheminant ces informations via une connexion Wi-Fi vers une plateforme cloud.</a:t>
            </a:r>
          </a:p>
          <a:p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Enfin, la couche applicative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rend ces données accessibles à la fois sur un écran LCD localement et via une interface web dédiée aux soignants et aux patients, permettant un suivi en temps réel et une intervention rapide si nécessaire.</a:t>
            </a:r>
          </a:p>
          <a:p>
            <a:endParaRPr lang="fr-F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Pour valider cette conception théorique, </a:t>
            </a: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une simulation a été réalisée.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185F32-1F46-4538-82CB-786A4E4E02B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CAC85E-66BD-445F-AFA6-CA91A0E58A81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FF5FE5-CD90-D0FC-8AF8-6D0919902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914073-CC2C-7143-0C8F-2FF953473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185F32-1F46-4538-82CB-786A4E4E02B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CAC85E-66BD-445F-AFA6-CA91A0E58A81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28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1EB3D-F73F-49E7-A6D7-49D12C16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1E9505-49E5-44DE-A57F-601192356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23FE1-B35E-4F06-A2B8-383FD03A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EDED2-B7F8-4190-81DC-E214D880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E3EFA-7C4E-4686-B8B6-1EB7132A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08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E31B2-2C80-42F2-808C-8B02FFEC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FE0137-C5EA-4FDF-85D5-B992D22B7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714C2-8424-4137-83A2-ABA6619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CD4F5B-E4EF-41DE-A13E-C705EAC2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B785B1-17FD-41BD-B326-9A6606F4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37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091E6F-41D8-460C-8471-FE603B516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2F45D6-E1C5-4E0C-8C4C-A950E92E9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A15AD-9623-4FF4-AE2B-FE871E93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7ED3CF-C83C-46AD-81E0-112C77FE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60D69-6384-46CC-9E2F-FE66240B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4D016-0E24-4E35-ADD3-B89F8115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2CEA9-86FF-4D9E-B045-DBA0C1C1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44636-89EF-4FF9-B96E-84F91804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10FD1D-C70F-4D0A-ADCA-414FA767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AC19D2-B330-43B0-BDF4-415F346E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94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8F4D8-DD2E-4E5D-A9DD-F6F8722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D815D-099D-4623-8ABF-ACC29934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E39974-A75F-4E3A-A9CA-69E45B37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A8C01F-3C0A-4773-80C6-AF3B0A11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E2D6E-073D-40BD-BD98-A17DDC79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3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D033E-3B3F-4C15-B66D-92FBDFA3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815FB-DC55-48D1-8EEF-0DA47EE60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AF6BE4-6AD7-4CDF-9143-FABE0D471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18B2A7-00F9-4FC3-A346-60ED0C4F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5E50C-3005-4ADC-BE63-AFAA60CA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F0CD4-5B01-4671-AE81-69CB0A8B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0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3735B-680B-40A6-86C2-1831A41D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0A070E-403E-48E9-9F34-E1ED7587C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80A919-D695-419E-883B-25D0033B3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A3CC74-17F5-4E7B-9B52-228F2B102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89E592-5BDC-40A4-BC5D-C0F6E9035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81C0B6-8787-4C76-BDDC-38768CAF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BF1275-2302-4418-B16B-CDEA83B6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3A83DF-9F6E-452C-9B24-441C9B78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01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16039-7DD0-4EDA-A016-70BF87AD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6202B5-6E7E-4DB1-9120-294DABA7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DB26A6-2421-4431-A239-2BFB1550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A3254F-AE75-439F-824A-EDF2741C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70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511F71-977F-4B13-BD8D-E859F6EC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79DA3B-68A7-43DB-B816-211F2FF5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A44799-25E7-4DEE-8AE6-7F43133F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2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5BE7B-4CD8-4D63-984D-DCD05C70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93E753-C200-4B21-8BAC-FF1A4588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8C79C1-DD6A-46E5-AEAF-B2B3172CC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69CACB-E57E-4655-8DF4-D3A19D18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CDA6F7-D9D5-457F-8B03-CD6BF4C0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865192-E896-404D-A967-ED6D8850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0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B5268-AED9-4A38-86EE-9A5B3FC0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4E4BC3-89D0-457E-9C51-50662B0F3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3ED7D3-6FFB-4162-BB1B-14B00467E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988651-80DA-4340-96F7-27FFFA80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B75B8E-4C8F-40E3-975A-DFC0F28A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4F6377-9111-4569-ABD7-39F3EA87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69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942DA1-BA4A-4B59-BE84-9CD22F61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CC203C-A08B-4517-A9EF-067F6629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F9BA0D-016B-44D4-98A3-2ED479148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FF4A-2935-40B1-A1B1-CAD0132DF56A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CC7C62-6EF9-4A31-995A-78E15F3AA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1694FD-6E7F-43C5-BD2F-8940C314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CF52-A238-4C22-BDD4-AF1A1C1F7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1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3">
            <a:extLst>
              <a:ext uri="{FF2B5EF4-FFF2-40B4-BE49-F238E27FC236}">
                <a16:creationId xmlns:a16="http://schemas.microsoft.com/office/drawing/2014/main" id="{20A2952B-0668-E65B-ADE3-D71DC699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1088"/>
            <a:ext cx="12207057" cy="68569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 : coins arrondis 5">
            <a:extLst>
              <a:ext uri="{FF2B5EF4-FFF2-40B4-BE49-F238E27FC236}">
                <a16:creationId xmlns:a16="http://schemas.microsoft.com/office/drawing/2014/main" id="{C197CBC7-D8CC-A58D-7073-C6B8F04E7F08}"/>
              </a:ext>
            </a:extLst>
          </p:cNvPr>
          <p:cNvSpPr/>
          <p:nvPr/>
        </p:nvSpPr>
        <p:spPr>
          <a:xfrm>
            <a:off x="226828" y="2667387"/>
            <a:ext cx="11738344" cy="201969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EEBF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THEME : ÉTUDE ET MISE EN PLACE D’UN PROTOTYPE DE SUIVI INTELLIGENT DE LA CICATRISATION DES BRULURES PROFONDES BASE SUR L’IOT : CICATRACK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AD86-A6D4-0A8C-1BC3-424EAE11A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1FED2539-C3E4-282B-39CE-3E0636A566DD}"/>
              </a:ext>
            </a:extLst>
          </p:cNvPr>
          <p:cNvSpPr txBox="1"/>
          <p:nvPr/>
        </p:nvSpPr>
        <p:spPr>
          <a:xfrm>
            <a:off x="411063" y="690205"/>
            <a:ext cx="201484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03AA09F-41F0-427A-9FAC-E6D0FE959A66}"/>
              </a:ext>
            </a:extLst>
          </p:cNvPr>
          <p:cNvSpPr/>
          <p:nvPr/>
        </p:nvSpPr>
        <p:spPr>
          <a:xfrm>
            <a:off x="686851" y="5436803"/>
            <a:ext cx="10847070" cy="66294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Mortalité accrue suite à des complications post-brûlure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264FC6-44AD-418A-BC95-5A5023BDC066}"/>
              </a:ext>
            </a:extLst>
          </p:cNvPr>
          <p:cNvSpPr/>
          <p:nvPr/>
        </p:nvSpPr>
        <p:spPr>
          <a:xfrm>
            <a:off x="686851" y="4196686"/>
            <a:ext cx="10847070" cy="66294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Manques d’équipements spécialisés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F998A92-5EE8-4ACF-84C8-6A049FA370D0}"/>
              </a:ext>
            </a:extLst>
          </p:cNvPr>
          <p:cNvSpPr/>
          <p:nvPr/>
        </p:nvSpPr>
        <p:spPr>
          <a:xfrm>
            <a:off x="686851" y="2892255"/>
            <a:ext cx="10847070" cy="66294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Evaluation visuelle traditionnelle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A5DDFDB-5B4E-449D-87B2-8B311482D77D}"/>
              </a:ext>
            </a:extLst>
          </p:cNvPr>
          <p:cNvSpPr/>
          <p:nvPr/>
        </p:nvSpPr>
        <p:spPr>
          <a:xfrm>
            <a:off x="672465" y="1671291"/>
            <a:ext cx="10847070" cy="66294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Séquelles </a:t>
            </a:r>
          </a:p>
        </p:txBody>
      </p:sp>
    </p:spTree>
    <p:extLst>
      <p:ext uri="{BB962C8B-B14F-4D97-AF65-F5344CB8AC3E}">
        <p14:creationId xmlns:p14="http://schemas.microsoft.com/office/powerpoint/2010/main" val="360813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D8428E9-54F2-AAC7-01DC-3DBCD87261F7}"/>
              </a:ext>
            </a:extLst>
          </p:cNvPr>
          <p:cNvSpPr/>
          <p:nvPr/>
        </p:nvSpPr>
        <p:spPr>
          <a:xfrm>
            <a:off x="132397" y="1340750"/>
            <a:ext cx="11927205" cy="93543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1ECB42-BDDD-F05C-7121-E88C6C597532}"/>
              </a:ext>
            </a:extLst>
          </p:cNvPr>
          <p:cNvSpPr txBox="1"/>
          <p:nvPr/>
        </p:nvSpPr>
        <p:spPr>
          <a:xfrm>
            <a:off x="4159590" y="605622"/>
            <a:ext cx="293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F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PROBLEMATIQUE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B63DC7-8A8C-4FCB-F6A9-5D89FC23A41E}"/>
              </a:ext>
            </a:extLst>
          </p:cNvPr>
          <p:cNvSpPr txBox="1"/>
          <p:nvPr/>
        </p:nvSpPr>
        <p:spPr>
          <a:xfrm>
            <a:off x="132397" y="1390189"/>
            <a:ext cx="12035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concevoir un moniteur intelligent, adapté au contexte burkinabè, pour améliorer le suivi objectif des brûlures profondes et détecter précocement les complications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4111EC-571F-3DB7-809B-609B9E69D254}"/>
              </a:ext>
            </a:extLst>
          </p:cNvPr>
          <p:cNvSpPr txBox="1"/>
          <p:nvPr/>
        </p:nvSpPr>
        <p:spPr>
          <a:xfrm>
            <a:off x="253365" y="2901669"/>
            <a:ext cx="307276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secondaires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294E19-D7BD-C0CC-AF93-7725AA577DCB}"/>
              </a:ext>
            </a:extLst>
          </p:cNvPr>
          <p:cNvSpPr/>
          <p:nvPr/>
        </p:nvSpPr>
        <p:spPr>
          <a:xfrm>
            <a:off x="502920" y="4816549"/>
            <a:ext cx="10847070" cy="66294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atinLnBrk="1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détecter précocement les complications pour optimiser la cicatrisation?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7205B6C-F968-0A86-87B2-E955C959C605}"/>
              </a:ext>
            </a:extLst>
          </p:cNvPr>
          <p:cNvSpPr/>
          <p:nvPr/>
        </p:nvSpPr>
        <p:spPr>
          <a:xfrm>
            <a:off x="502920" y="3752991"/>
            <a:ext cx="10847070" cy="66294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8C11A23-F520-9F9C-88E6-1CC3D996E4A0}"/>
              </a:ext>
            </a:extLst>
          </p:cNvPr>
          <p:cNvSpPr/>
          <p:nvPr/>
        </p:nvSpPr>
        <p:spPr>
          <a:xfrm>
            <a:off x="502920" y="5795010"/>
            <a:ext cx="10847070" cy="66294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3A2051-144B-94F6-560B-2A024E91EE02}"/>
              </a:ext>
            </a:extLst>
          </p:cNvPr>
          <p:cNvSpPr txBox="1"/>
          <p:nvPr/>
        </p:nvSpPr>
        <p:spPr>
          <a:xfrm>
            <a:off x="591502" y="5984477"/>
            <a:ext cx="7786687" cy="32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>
              <a:lnSpc>
                <a:spcPts val="1650"/>
              </a:lnSpc>
              <a:buNone/>
            </a:pPr>
            <a:r>
              <a:rPr lang="fr-FR" sz="2400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Comment présenter les données mesurées aux soignants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053D97-6296-36A0-7338-D5F7A2205E65}"/>
              </a:ext>
            </a:extLst>
          </p:cNvPr>
          <p:cNvSpPr txBox="1"/>
          <p:nvPr/>
        </p:nvSpPr>
        <p:spPr>
          <a:xfrm>
            <a:off x="502920" y="3853628"/>
            <a:ext cx="10847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Quels paramètres biologiques permettent un suivi fiable des brûlures profondes ?</a:t>
            </a:r>
          </a:p>
        </p:txBody>
      </p:sp>
    </p:spTree>
    <p:extLst>
      <p:ext uri="{BB962C8B-B14F-4D97-AF65-F5344CB8AC3E}">
        <p14:creationId xmlns:p14="http://schemas.microsoft.com/office/powerpoint/2010/main" val="49699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AD86-A6D4-0A8C-1BC3-424EAE11A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5A38A56-BEE4-4F0B-B02D-EF99B249D020}"/>
              </a:ext>
            </a:extLst>
          </p:cNvPr>
          <p:cNvSpPr/>
          <p:nvPr/>
        </p:nvSpPr>
        <p:spPr>
          <a:xfrm>
            <a:off x="280353" y="2701206"/>
            <a:ext cx="11545253" cy="131901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ED2539-C3E4-282B-39CE-3E0636A566DD}"/>
              </a:ext>
            </a:extLst>
          </p:cNvPr>
          <p:cNvSpPr txBox="1"/>
          <p:nvPr/>
        </p:nvSpPr>
        <p:spPr>
          <a:xfrm>
            <a:off x="633106" y="1596106"/>
            <a:ext cx="364256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9B42D6-7DE9-D238-E102-E96845F6C1C5}"/>
              </a:ext>
            </a:extLst>
          </p:cNvPr>
          <p:cNvSpPr txBox="1"/>
          <p:nvPr/>
        </p:nvSpPr>
        <p:spPr>
          <a:xfrm>
            <a:off x="442594" y="2760546"/>
            <a:ext cx="11078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Concevoir un outil intelligent capable de surveiller les brûlures profondes en mesurant différents signes biologiques, pour aider les soignants à mieux suivre la cicatrisation et à intervenir plus rapidement si nécessaire</a:t>
            </a:r>
          </a:p>
        </p:txBody>
      </p:sp>
    </p:spTree>
    <p:extLst>
      <p:ext uri="{BB962C8B-B14F-4D97-AF65-F5344CB8AC3E}">
        <p14:creationId xmlns:p14="http://schemas.microsoft.com/office/powerpoint/2010/main" val="415753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55A61-2520-B967-21FF-87999B3C6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5A066B0-4F0A-C0BD-E5EE-FCDB3748108B}"/>
              </a:ext>
            </a:extLst>
          </p:cNvPr>
          <p:cNvCxnSpPr>
            <a:cxnSpLocks/>
          </p:cNvCxnSpPr>
          <p:nvPr/>
        </p:nvCxnSpPr>
        <p:spPr>
          <a:xfrm>
            <a:off x="3765755" y="3756072"/>
            <a:ext cx="18006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13FC624B-ED51-F862-C710-1603E4F31A77}"/>
              </a:ext>
            </a:extLst>
          </p:cNvPr>
          <p:cNvGrpSpPr/>
          <p:nvPr/>
        </p:nvGrpSpPr>
        <p:grpSpPr>
          <a:xfrm>
            <a:off x="2953908" y="4857435"/>
            <a:ext cx="2612502" cy="599468"/>
            <a:chOff x="2953908" y="4818763"/>
            <a:chExt cx="3064572" cy="687302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C5C73FB-305C-279F-5D1A-40E5FB3DA5B6}"/>
                </a:ext>
              </a:extLst>
            </p:cNvPr>
            <p:cNvCxnSpPr/>
            <p:nvPr/>
          </p:nvCxnSpPr>
          <p:spPr>
            <a:xfrm>
              <a:off x="2953908" y="4818763"/>
              <a:ext cx="1160892" cy="6774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F453E15C-6317-1B5E-FD18-27F511D6715B}"/>
                </a:ext>
              </a:extLst>
            </p:cNvPr>
            <p:cNvCxnSpPr/>
            <p:nvPr/>
          </p:nvCxnSpPr>
          <p:spPr>
            <a:xfrm flipV="1">
              <a:off x="4114800" y="5496232"/>
              <a:ext cx="1903680" cy="983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5EB3DCC-83F1-42D8-1595-0F34086F728A}"/>
              </a:ext>
            </a:extLst>
          </p:cNvPr>
          <p:cNvGrpSpPr/>
          <p:nvPr/>
        </p:nvGrpSpPr>
        <p:grpSpPr>
          <a:xfrm>
            <a:off x="3038168" y="1927123"/>
            <a:ext cx="2608252" cy="727587"/>
            <a:chOff x="3038168" y="1927123"/>
            <a:chExt cx="2942282" cy="727587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00A85E7-C87C-1DB0-C68C-EDBE0C068BEE}"/>
                </a:ext>
              </a:extLst>
            </p:cNvPr>
            <p:cNvCxnSpPr/>
            <p:nvPr/>
          </p:nvCxnSpPr>
          <p:spPr>
            <a:xfrm flipV="1">
              <a:off x="3038168" y="1927123"/>
              <a:ext cx="1258529" cy="727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2ACB4BFE-2D0C-6F34-5B23-FC10DB00212F}"/>
                </a:ext>
              </a:extLst>
            </p:cNvPr>
            <p:cNvCxnSpPr/>
            <p:nvPr/>
          </p:nvCxnSpPr>
          <p:spPr>
            <a:xfrm>
              <a:off x="4296697" y="1927123"/>
              <a:ext cx="168375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C9E34BE-84CA-7404-4734-4F3B6FC79642}"/>
              </a:ext>
            </a:extLst>
          </p:cNvPr>
          <p:cNvGrpSpPr/>
          <p:nvPr/>
        </p:nvGrpSpPr>
        <p:grpSpPr>
          <a:xfrm>
            <a:off x="453875" y="2316072"/>
            <a:ext cx="2880000" cy="2880000"/>
            <a:chOff x="7877943" y="2183917"/>
            <a:chExt cx="2880000" cy="2880000"/>
          </a:xfrm>
          <a:effectLst/>
        </p:grpSpPr>
        <p:sp>
          <p:nvSpPr>
            <p:cNvPr id="17" name="Rectangle à coins arrondis 16">
              <a:extLst>
                <a:ext uri="{FF2B5EF4-FFF2-40B4-BE49-F238E27FC236}">
                  <a16:creationId xmlns:a16="http://schemas.microsoft.com/office/drawing/2014/main" id="{DD36FCAD-3133-2EB2-4F41-AB17C22121DC}"/>
                </a:ext>
              </a:extLst>
            </p:cNvPr>
            <p:cNvSpPr/>
            <p:nvPr/>
          </p:nvSpPr>
          <p:spPr>
            <a:xfrm rot="18932546">
              <a:off x="7877943" y="2183917"/>
              <a:ext cx="2880000" cy="2880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rganigramme : Alternative 17">
              <a:extLst>
                <a:ext uri="{FF2B5EF4-FFF2-40B4-BE49-F238E27FC236}">
                  <a16:creationId xmlns:a16="http://schemas.microsoft.com/office/drawing/2014/main" id="{B0A40264-9D64-19DD-7D9D-E327FC2B5F1B}"/>
                </a:ext>
              </a:extLst>
            </p:cNvPr>
            <p:cNvSpPr/>
            <p:nvPr/>
          </p:nvSpPr>
          <p:spPr>
            <a:xfrm rot="2782701">
              <a:off x="8187775" y="2489185"/>
              <a:ext cx="2160000" cy="216000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FF9EBB1E-8880-CC7C-26C9-5A06823107BD}"/>
              </a:ext>
            </a:extLst>
          </p:cNvPr>
          <p:cNvSpPr txBox="1"/>
          <p:nvPr/>
        </p:nvSpPr>
        <p:spPr>
          <a:xfrm>
            <a:off x="425016" y="3285841"/>
            <a:ext cx="2937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SPECIFIQUES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avec coins arrondis en diagonale 1">
            <a:extLst>
              <a:ext uri="{FF2B5EF4-FFF2-40B4-BE49-F238E27FC236}">
                <a16:creationId xmlns:a16="http://schemas.microsoft.com/office/drawing/2014/main" id="{C3F4E65D-0F0E-FE3A-5353-7E15A3F6776A}"/>
              </a:ext>
            </a:extLst>
          </p:cNvPr>
          <p:cNvSpPr/>
          <p:nvPr/>
        </p:nvSpPr>
        <p:spPr>
          <a:xfrm>
            <a:off x="5740714" y="1383484"/>
            <a:ext cx="6347986" cy="1457308"/>
          </a:xfrm>
          <a:prstGeom prst="round2DiagRect">
            <a:avLst>
              <a:gd name="adj1" fmla="val 7778"/>
              <a:gd name="adj2" fmla="val 50000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85000"/>
                </a:schemeClr>
              </a:gs>
              <a:gs pos="51000">
                <a:schemeClr val="bg1"/>
              </a:gs>
            </a:gsLst>
            <a:lin ang="9000000" scaled="0"/>
          </a:gra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avec coins arrondis en diagonale 22">
            <a:extLst>
              <a:ext uri="{FF2B5EF4-FFF2-40B4-BE49-F238E27FC236}">
                <a16:creationId xmlns:a16="http://schemas.microsoft.com/office/drawing/2014/main" id="{098233E1-5A15-EBA7-3FF1-A6206348BD52}"/>
              </a:ext>
            </a:extLst>
          </p:cNvPr>
          <p:cNvSpPr/>
          <p:nvPr/>
        </p:nvSpPr>
        <p:spPr>
          <a:xfrm>
            <a:off x="5740715" y="3082394"/>
            <a:ext cx="6347986" cy="1473235"/>
          </a:xfrm>
          <a:prstGeom prst="round2DiagRect">
            <a:avLst>
              <a:gd name="adj1" fmla="val 7778"/>
              <a:gd name="adj2" fmla="val 50000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85000"/>
                </a:schemeClr>
              </a:gs>
              <a:gs pos="51000">
                <a:schemeClr val="bg1"/>
              </a:gs>
            </a:gsLst>
            <a:lin ang="9000000" scaled="0"/>
          </a:gra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avec coins arrondis en diagonale 23">
            <a:extLst>
              <a:ext uri="{FF2B5EF4-FFF2-40B4-BE49-F238E27FC236}">
                <a16:creationId xmlns:a16="http://schemas.microsoft.com/office/drawing/2014/main" id="{57EBBD0A-5A56-9BBB-94F9-B26A88F77D48}"/>
              </a:ext>
            </a:extLst>
          </p:cNvPr>
          <p:cNvSpPr/>
          <p:nvPr/>
        </p:nvSpPr>
        <p:spPr>
          <a:xfrm>
            <a:off x="5759932" y="4742889"/>
            <a:ext cx="6347985" cy="1473235"/>
          </a:xfrm>
          <a:prstGeom prst="round2DiagRect">
            <a:avLst>
              <a:gd name="adj1" fmla="val 7778"/>
              <a:gd name="adj2" fmla="val 50000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85000"/>
                </a:schemeClr>
              </a:gs>
              <a:gs pos="51000">
                <a:schemeClr val="bg1"/>
              </a:gs>
            </a:gsLst>
            <a:lin ang="9000000" scaled="0"/>
          </a:gra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BDDBB7-82A4-48A5-A582-8C2B420800C3}"/>
              </a:ext>
            </a:extLst>
          </p:cNvPr>
          <p:cNvSpPr txBox="1"/>
          <p:nvPr/>
        </p:nvSpPr>
        <p:spPr>
          <a:xfrm>
            <a:off x="5995706" y="1476755"/>
            <a:ext cx="583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 et mesurer certains paramètres biologiques critiques intervenant dans la cicatrisation des brûlures profondes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529B87-51AA-3064-34FF-7BA58D387F3F}"/>
              </a:ext>
            </a:extLst>
          </p:cNvPr>
          <p:cNvSpPr txBox="1"/>
          <p:nvPr/>
        </p:nvSpPr>
        <p:spPr>
          <a:xfrm>
            <a:off x="6096000" y="5032213"/>
            <a:ext cx="535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Développer une interface intuitive de visualisation des données des capteurs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F91DBD-ECC5-CA31-CF34-9B5E27428718}"/>
              </a:ext>
            </a:extLst>
          </p:cNvPr>
          <p:cNvSpPr txBox="1"/>
          <p:nvPr/>
        </p:nvSpPr>
        <p:spPr>
          <a:xfrm>
            <a:off x="6089233" y="3191676"/>
            <a:ext cx="6072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Contribuer à la détection précoce de complications pour favoriser une cicatrisation optimale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9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>
            <a:extLst>
              <a:ext uri="{FF2B5EF4-FFF2-40B4-BE49-F238E27FC236}">
                <a16:creationId xmlns:a16="http://schemas.microsoft.com/office/drawing/2014/main" id="{72FD4240-93D5-2244-77C2-E44F3E6EF048}"/>
              </a:ext>
            </a:extLst>
          </p:cNvPr>
          <p:cNvSpPr txBox="1"/>
          <p:nvPr/>
        </p:nvSpPr>
        <p:spPr>
          <a:xfrm>
            <a:off x="190161" y="267861"/>
            <a:ext cx="5816004" cy="461662"/>
          </a:xfrm>
          <a:prstGeom prst="rect">
            <a:avLst/>
          </a:prstGeom>
          <a:solidFill>
            <a:srgbClr val="F4B183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u="sng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TYPE DE </a:t>
            </a:r>
            <a:r>
              <a:rPr lang="fr-FR" sz="2400" b="1" i="0" u="sng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BRULURES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Image 1" descr="Brulures thermiques, chimiques et électriques aux (...) - Médecine d ...">
            <a:extLst>
              <a:ext uri="{FF2B5EF4-FFF2-40B4-BE49-F238E27FC236}">
                <a16:creationId xmlns:a16="http://schemas.microsoft.com/office/drawing/2014/main" id="{3414CB84-FBF9-35D8-277B-AF63E15C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9715" y="1854580"/>
            <a:ext cx="7005610" cy="47053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A0E6E1-CAAE-46BC-8FB0-2DA60F9D020D}"/>
              </a:ext>
            </a:extLst>
          </p:cNvPr>
          <p:cNvSpPr txBox="1"/>
          <p:nvPr/>
        </p:nvSpPr>
        <p:spPr>
          <a:xfrm>
            <a:off x="190162" y="955298"/>
            <a:ext cx="117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Notre prototype est plus destiné aux brulures profondes dont celles du 2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superficiel et celles du 3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degré.</a:t>
            </a: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CAD04E94-B4B6-4496-8D58-B97496D27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61" y="2474117"/>
            <a:ext cx="4128190" cy="3049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082E08-89DF-4990-96B6-724E67CB7716}"/>
              </a:ext>
            </a:extLst>
          </p:cNvPr>
          <p:cNvSpPr txBox="1"/>
          <p:nvPr/>
        </p:nvSpPr>
        <p:spPr>
          <a:xfrm>
            <a:off x="1219200" y="55919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de la peau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>
            <a:extLst>
              <a:ext uri="{FF2B5EF4-FFF2-40B4-BE49-F238E27FC236}">
                <a16:creationId xmlns:a16="http://schemas.microsoft.com/office/drawing/2014/main" id="{A0F2B0A1-4CDB-E87D-A92C-EB88A979652D}"/>
              </a:ext>
            </a:extLst>
          </p:cNvPr>
          <p:cNvSpPr txBox="1"/>
          <p:nvPr/>
        </p:nvSpPr>
        <p:spPr>
          <a:xfrm>
            <a:off x="304315" y="582846"/>
            <a:ext cx="6696560" cy="523220"/>
          </a:xfrm>
          <a:prstGeom prst="rect">
            <a:avLst/>
          </a:prstGeom>
          <a:solidFill>
            <a:srgbClr val="F4B183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sng" strike="noStrike" kern="1200" cap="none" spc="0" baseline="0" dirty="0" err="1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Sequelles</a:t>
            </a:r>
            <a:r>
              <a:rPr lang="fr-FR" sz="2800" b="1" i="0" u="sng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 d’une mauvaise cicatrisation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Image 9">
            <a:extLst>
              <a:ext uri="{FF2B5EF4-FFF2-40B4-BE49-F238E27FC236}">
                <a16:creationId xmlns:a16="http://schemas.microsoft.com/office/drawing/2014/main" id="{CBF76F1C-8004-7003-0D44-A52A26FA4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992" y="1802483"/>
            <a:ext cx="3220050" cy="34356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444772D0-6E08-F057-0435-3CF180240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74" y="1802483"/>
            <a:ext cx="3112864" cy="34356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13">
            <a:extLst>
              <a:ext uri="{FF2B5EF4-FFF2-40B4-BE49-F238E27FC236}">
                <a16:creationId xmlns:a16="http://schemas.microsoft.com/office/drawing/2014/main" id="{C3AAAF40-44ED-F001-B77E-459A57927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696" y="2003075"/>
            <a:ext cx="4229904" cy="30345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792EE18-D2DA-4794-BD4E-2268B5C48376}"/>
              </a:ext>
            </a:extLst>
          </p:cNvPr>
          <p:cNvSpPr txBox="1"/>
          <p:nvPr/>
        </p:nvSpPr>
        <p:spPr>
          <a:xfrm>
            <a:off x="304315" y="5628823"/>
            <a:ext cx="11268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Ainsi un suivi optimal des paramètres biologiques pourraient contribuer énormément à réduire ses séquelles.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B7CC4539-934F-515B-4920-C55FD8DA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82" y="1253581"/>
            <a:ext cx="9404317" cy="5218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139CABCA-9588-C04C-0DB4-61A57EAAEEC5}"/>
              </a:ext>
            </a:extLst>
          </p:cNvPr>
          <p:cNvSpPr txBox="1"/>
          <p:nvPr/>
        </p:nvSpPr>
        <p:spPr>
          <a:xfrm>
            <a:off x="187516" y="385514"/>
            <a:ext cx="4978843" cy="523219"/>
          </a:xfrm>
          <a:prstGeom prst="rect">
            <a:avLst/>
          </a:prstGeom>
          <a:solidFill>
            <a:srgbClr val="F4B183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sng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Conception de CICATRACK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>
            <a:extLst>
              <a:ext uri="{FF2B5EF4-FFF2-40B4-BE49-F238E27FC236}">
                <a16:creationId xmlns:a16="http://schemas.microsoft.com/office/drawing/2014/main" id="{139CABCA-9588-C04C-0DB4-61A57EAAEEC5}"/>
              </a:ext>
            </a:extLst>
          </p:cNvPr>
          <p:cNvSpPr txBox="1"/>
          <p:nvPr/>
        </p:nvSpPr>
        <p:spPr>
          <a:xfrm>
            <a:off x="0" y="183640"/>
            <a:ext cx="3908234" cy="461665"/>
          </a:xfrm>
          <a:prstGeom prst="rect">
            <a:avLst/>
          </a:prstGeom>
          <a:solidFill>
            <a:srgbClr val="F4B183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sng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Couche de perception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D451A0CE-726E-4480-866F-540336134694}"/>
              </a:ext>
            </a:extLst>
          </p:cNvPr>
          <p:cNvSpPr txBox="1"/>
          <p:nvPr/>
        </p:nvSpPr>
        <p:spPr>
          <a:xfrm>
            <a:off x="-9969" y="2734886"/>
            <a:ext cx="5586370" cy="461665"/>
          </a:xfrm>
          <a:prstGeom prst="rect">
            <a:avLst/>
          </a:prstGeom>
          <a:solidFill>
            <a:srgbClr val="F4B183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sng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Couche de traitement de l’information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0324C26F-BFB1-46E4-8386-8992C3467B8B}"/>
              </a:ext>
            </a:extLst>
          </p:cNvPr>
          <p:cNvSpPr txBox="1"/>
          <p:nvPr/>
        </p:nvSpPr>
        <p:spPr>
          <a:xfrm>
            <a:off x="-9969" y="3993473"/>
            <a:ext cx="2892371" cy="461665"/>
          </a:xfrm>
          <a:prstGeom prst="rect">
            <a:avLst/>
          </a:prstGeom>
          <a:solidFill>
            <a:srgbClr val="F4B183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sng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Couche </a:t>
            </a:r>
            <a:r>
              <a:rPr lang="fr-FR" sz="2400" b="1" i="0" u="sng" strike="noStrike" kern="1200" cap="none" spc="0" baseline="0" dirty="0" err="1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reseau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2D86656A-FF87-4C9D-B2A6-9AA2E014F363}"/>
              </a:ext>
            </a:extLst>
          </p:cNvPr>
          <p:cNvSpPr txBox="1"/>
          <p:nvPr/>
        </p:nvSpPr>
        <p:spPr>
          <a:xfrm>
            <a:off x="-9969" y="5217985"/>
            <a:ext cx="3114647" cy="461665"/>
          </a:xfrm>
          <a:prstGeom prst="rect">
            <a:avLst/>
          </a:prstGeom>
          <a:solidFill>
            <a:srgbClr val="F4B183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sng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Couche applicative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500DAE-C8A2-4AF2-8AD7-437DC86C252E}"/>
              </a:ext>
            </a:extLst>
          </p:cNvPr>
          <p:cNvSpPr txBox="1"/>
          <p:nvPr/>
        </p:nvSpPr>
        <p:spPr>
          <a:xfrm>
            <a:off x="105858" y="703562"/>
            <a:ext cx="119853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 capteur infrarouge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mesure la température cutanée et l’humidité, permettant de prévenir : la 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macération,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 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dessèchement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 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 capteur optique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évalue l’évolution de la profondeur de la plaie, afin de détecter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 risques de 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cicatrisation hypertrophique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 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rétractions cicatricielles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 capteur ECG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surveille la fréquence cardiaque, pour surveiller l’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tat du patient.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AC7568-1E41-4F05-A72D-F73B9440B5D6}"/>
              </a:ext>
            </a:extLst>
          </p:cNvPr>
          <p:cNvSpPr txBox="1"/>
          <p:nvPr/>
        </p:nvSpPr>
        <p:spPr>
          <a:xfrm>
            <a:off x="89216" y="3162476"/>
            <a:ext cx="11512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 données collectées sont ensuite transmises à la couche de traitement de l’information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où elles sont analysées et préparées pour la transmission.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98A26EE-B9AC-47DA-A1C9-8BC71704D9CF}"/>
              </a:ext>
            </a:extLst>
          </p:cNvPr>
          <p:cNvSpPr txBox="1"/>
          <p:nvPr/>
        </p:nvSpPr>
        <p:spPr>
          <a:xfrm>
            <a:off x="89216" y="4386988"/>
            <a:ext cx="11880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 couche réseau prend le relais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en acheminant ces informations via une connexion Wi-Fi vers une plateforme cloud.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0D0B469-CBB6-4865-A795-9EF5D50686C5}"/>
              </a:ext>
            </a:extLst>
          </p:cNvPr>
          <p:cNvSpPr txBox="1"/>
          <p:nvPr/>
        </p:nvSpPr>
        <p:spPr>
          <a:xfrm>
            <a:off x="206622" y="5604360"/>
            <a:ext cx="11645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 ces données accessibles à la fois sur un écran LCD localement et via une interface web dédiée aux soignants et aux patients, permettant un suivi en temps réel et une intervention rapide si nécessaire.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D8F973-F4AD-4B17-AEAD-277535607060}"/>
              </a:ext>
            </a:extLst>
          </p:cNvPr>
          <p:cNvSpPr txBox="1"/>
          <p:nvPr/>
        </p:nvSpPr>
        <p:spPr>
          <a:xfrm>
            <a:off x="4005277" y="181997"/>
            <a:ext cx="7720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 capteurs spécialisés placés près de la plaie recueillent :</a:t>
            </a:r>
          </a:p>
        </p:txBody>
      </p:sp>
    </p:spTree>
    <p:extLst>
      <p:ext uri="{BB962C8B-B14F-4D97-AF65-F5344CB8AC3E}">
        <p14:creationId xmlns:p14="http://schemas.microsoft.com/office/powerpoint/2010/main" val="5607097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728</Words>
  <Application>Microsoft Office PowerPoint</Application>
  <PresentationFormat>Grand écran</PresentationFormat>
  <Paragraphs>56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tawfiqsankara2@gmail.com</dc:creator>
  <cp:lastModifiedBy>tawfiqsankara2@gmail.com</cp:lastModifiedBy>
  <cp:revision>6</cp:revision>
  <dcterms:created xsi:type="dcterms:W3CDTF">2025-09-30T21:27:27Z</dcterms:created>
  <dcterms:modified xsi:type="dcterms:W3CDTF">2025-09-30T22:10:51Z</dcterms:modified>
</cp:coreProperties>
</file>