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64" r:id="rId5"/>
    <p:sldId id="265" r:id="rId6"/>
    <p:sldId id="268" r:id="rId7"/>
    <p:sldId id="261" r:id="rId8"/>
    <p:sldId id="262" r:id="rId9"/>
    <p:sldId id="263" r:id="rId10"/>
    <p:sldId id="266" r:id="rId11"/>
  </p:sldIdLst>
  <p:sldSz cx="18288000" cy="10287000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uce" panose="020B0604020202020204" charset="0"/>
      <p:regular r:id="rId21"/>
    </p:embeddedFont>
    <p:embeddedFont>
      <p:font typeface="Open Sauce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886E1C9E-D4A2-438B-98AA-4445472B2A6F}">
          <p14:sldIdLst>
            <p14:sldId id="256"/>
          </p14:sldIdLst>
        </p14:section>
        <p14:section name="Section 2" id="{8EB78EF8-A598-408F-9C3E-2AA6FF54FD38}">
          <p14:sldIdLst>
            <p14:sldId id="257"/>
            <p14:sldId id="269"/>
            <p14:sldId id="264"/>
            <p14:sldId id="265"/>
          </p14:sldIdLst>
        </p14:section>
        <p14:section name="Section 4" id="{3ED1E1D9-2D90-46EF-AC4A-013E10965ABC}">
          <p14:sldIdLst>
            <p14:sldId id="268"/>
          </p14:sldIdLst>
        </p14:section>
        <p14:section name="Section 5" id="{3542E292-22CC-4E00-B028-B2E17AF59A0D}">
          <p14:sldIdLst>
            <p14:sldId id="261"/>
          </p14:sldIdLst>
        </p14:section>
        <p14:section name="Section 6" id="{5EFC135F-E524-4012-8677-083059FA81D2}">
          <p14:sldIdLst>
            <p14:sldId id="262"/>
          </p14:sldIdLst>
        </p14:section>
        <p14:section name="Section 7" id="{7E9A642A-E105-4C97-92BE-B05EBA19B0C5}">
          <p14:sldIdLst>
            <p14:sldId id="263"/>
          </p14:sldIdLst>
        </p14:section>
        <p14:section name="Section 8" id="{F17E33C9-753A-4A85-8A1E-24AD389A3B08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49"/>
    <a:srgbClr val="29DDDA"/>
    <a:srgbClr val="37A7E7"/>
    <a:srgbClr val="4D4D4D"/>
    <a:srgbClr val="0A081B"/>
    <a:srgbClr val="16F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7" d="100"/>
          <a:sy n="57" d="100"/>
        </p:scale>
        <p:origin x="5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2CC4-7A33-42A8-9D0A-EC6B1391FB85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8B74E-A635-4A6D-A8CD-89CFD18829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5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261F-54F1-44D8-9F7B-B454A3E50197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82DF-F991-46C4-8D03-5A0CCA844E4B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ED65-F72D-4EE8-9DDA-9FCE423C6D58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4BD5-A113-4EA6-BF27-D3AF0BB2695A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EDEF1-45A7-4F52-8884-923679A3821C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9469C-475A-424F-B67C-BABCEC979C56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A905-BA04-4394-81A9-C4E5FADC64B9}" type="datetime1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310D-14BA-4BE3-B8C7-34C77C8F6CF3}" type="datetime1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241A-F047-44A8-89A9-7B43B261926A}" type="datetime1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66EC-38DB-4C14-9E67-59EDF8435A88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4ABF-C53A-492D-BEFE-DAB68F6E2A87}" type="datetime1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A7EA-1D9A-4ED6-8FB4-0139A07C53C8}" type="datetime1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7759" y="3749017"/>
            <a:ext cx="3240241" cy="6504134"/>
          </a:xfrm>
          <a:custGeom>
            <a:avLst/>
            <a:gdLst/>
            <a:ahLst/>
            <a:cxnLst/>
            <a:rect l="l" t="t" r="r" b="b"/>
            <a:pathLst>
              <a:path w="3240241" h="6504134">
                <a:moveTo>
                  <a:pt x="0" y="0"/>
                </a:moveTo>
                <a:lnTo>
                  <a:pt x="3240241" y="0"/>
                </a:lnTo>
                <a:lnTo>
                  <a:pt x="3240241" y="6504133"/>
                </a:lnTo>
                <a:lnTo>
                  <a:pt x="0" y="650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032403" y="-1448305"/>
            <a:ext cx="5255597" cy="13183610"/>
            <a:chOff x="0" y="0"/>
            <a:chExt cx="1384190" cy="3472227"/>
          </a:xfrm>
          <a:solidFill>
            <a:srgbClr val="009E49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1384190" cy="3472226"/>
            </a:xfrm>
            <a:custGeom>
              <a:avLst/>
              <a:gdLst/>
              <a:ahLst/>
              <a:cxnLst/>
              <a:rect l="l" t="t" r="r" b="b"/>
              <a:pathLst>
                <a:path w="1384190" h="3472226">
                  <a:moveTo>
                    <a:pt x="0" y="0"/>
                  </a:moveTo>
                  <a:lnTo>
                    <a:pt x="1384190" y="0"/>
                  </a:lnTo>
                  <a:lnTo>
                    <a:pt x="1384190" y="3472226"/>
                  </a:lnTo>
                  <a:lnTo>
                    <a:pt x="0" y="3472226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384190" cy="349127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>
                <a:solidFill>
                  <a:srgbClr val="009E49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57434" y="3749017"/>
            <a:ext cx="161765" cy="3302830"/>
            <a:chOff x="0" y="0"/>
            <a:chExt cx="20803" cy="938233"/>
          </a:xfrm>
          <a:solidFill>
            <a:srgbClr val="009E49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20803" cy="938233"/>
            </a:xfrm>
            <a:custGeom>
              <a:avLst/>
              <a:gdLst/>
              <a:ahLst/>
              <a:cxnLst/>
              <a:rect l="l" t="t" r="r" b="b"/>
              <a:pathLst>
                <a:path w="20803" h="938233">
                  <a:moveTo>
                    <a:pt x="0" y="0"/>
                  </a:moveTo>
                  <a:lnTo>
                    <a:pt x="20803" y="0"/>
                  </a:lnTo>
                  <a:lnTo>
                    <a:pt x="20803" y="938233"/>
                  </a:lnTo>
                  <a:lnTo>
                    <a:pt x="0" y="9382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0803" cy="9572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16077" y="3749017"/>
            <a:ext cx="4858091" cy="972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85"/>
              </a:lnSpc>
            </a:pPr>
            <a:r>
              <a:rPr lang="en-US" sz="5918" b="1" spc="-118" dirty="0" err="1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LogisBurkina</a:t>
            </a:r>
            <a:endParaRPr lang="en-US" sz="5918" b="1" spc="-118" dirty="0">
              <a:solidFill>
                <a:srgbClr val="19191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87521" y="4920877"/>
            <a:ext cx="6832368" cy="2108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Plateforme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innovante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de </a:t>
            </a: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réservation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d’hébergément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connectant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018" spc="241" dirty="0" err="1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hôtes</a:t>
            </a:r>
            <a:r>
              <a:rPr lang="en-US" sz="3018" spc="241" dirty="0">
                <a:solidFill>
                  <a:srgbClr val="191919"/>
                </a:solidFill>
                <a:latin typeface="Open Sauce"/>
                <a:ea typeface="Open Sauce"/>
                <a:cs typeface="Open Sauce"/>
                <a:sym typeface="Open Sauce"/>
              </a:rPr>
              <a:t> et voyageurs à travers le Burkina Faso.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4641B16-7CC5-18B3-1BDE-5E16EB7F6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05" y="2686686"/>
            <a:ext cx="10045836" cy="57698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C074327-4651-25C3-B02D-C82D32D96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5522">
            <a:off x="7992864" y="441521"/>
            <a:ext cx="2537080" cy="5140922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0700E2C-3F44-D641-09CF-AB592C3C5B06}"/>
              </a:ext>
            </a:extLst>
          </p:cNvPr>
          <p:cNvSpPr/>
          <p:nvPr/>
        </p:nvSpPr>
        <p:spPr>
          <a:xfrm>
            <a:off x="990600" y="268210"/>
            <a:ext cx="4858091" cy="39834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794ACD82-7A78-56D2-9857-7B5EB77D7B85}"/>
              </a:ext>
            </a:extLst>
          </p:cNvPr>
          <p:cNvSpPr/>
          <p:nvPr/>
        </p:nvSpPr>
        <p:spPr>
          <a:xfrm>
            <a:off x="1447800" y="3429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sq">
            <a:noFill/>
            <a:prstDash val="solid"/>
            <a:miter/>
          </a:ln>
        </p:spPr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EFB17407-D486-3905-1ADC-398990534D18}"/>
              </a:ext>
            </a:extLst>
          </p:cNvPr>
          <p:cNvSpPr txBox="1"/>
          <p:nvPr/>
        </p:nvSpPr>
        <p:spPr>
          <a:xfrm>
            <a:off x="1752600" y="114300"/>
            <a:ext cx="4599988" cy="485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5"/>
              </a:lnSpc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sym typeface="Open Sauce"/>
              </a:rPr>
              <a:t>https://logis-burkina-qf2d.vercel.app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4B5DDE-AD75-4482-975A-1853DF4A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61139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5648108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51617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E756B49-C715-5DDC-50FD-E8564BBE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97EA95C2-D446-AB0A-E789-A65C5D666D65}"/>
              </a:ext>
            </a:extLst>
          </p:cNvPr>
          <p:cNvSpPr/>
          <p:nvPr/>
        </p:nvSpPr>
        <p:spPr>
          <a:xfrm>
            <a:off x="9011993" y="1678066"/>
            <a:ext cx="592074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>
                <a:solidFill>
                  <a:srgbClr val="191919"/>
                </a:solidFill>
                <a:latin typeface="Open Sauce Bold"/>
              </a:rPr>
              <a:t>Impact et Perspectives</a:t>
            </a:r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3067F419-CF69-A5DA-1240-18493A0A8165}"/>
              </a:ext>
            </a:extLst>
          </p:cNvPr>
          <p:cNvSpPr/>
          <p:nvPr/>
        </p:nvSpPr>
        <p:spPr>
          <a:xfrm>
            <a:off x="9011993" y="2857500"/>
            <a:ext cx="2266236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6644"/>
              </a:lnSpc>
              <a:spcBef>
                <a:spcPct val="0"/>
              </a:spcBef>
              <a:buNone/>
            </a:pPr>
            <a:r>
              <a:rPr lang="en-US" sz="6400" b="1" spc="-94" dirty="0">
                <a:solidFill>
                  <a:srgbClr val="191919"/>
                </a:solidFill>
                <a:latin typeface="Open Sauce Bold"/>
              </a:rPr>
              <a:t>100%</a:t>
            </a:r>
          </a:p>
        </p:txBody>
      </p:sp>
      <p:sp>
        <p:nvSpPr>
          <p:cNvPr id="25" name="Text 2">
            <a:extLst>
              <a:ext uri="{FF2B5EF4-FFF2-40B4-BE49-F238E27FC236}">
                <a16:creationId xmlns:a16="http://schemas.microsoft.com/office/drawing/2014/main" id="{F6160789-C4C1-54D1-59D4-1D3CE3120999}"/>
              </a:ext>
            </a:extLst>
          </p:cNvPr>
          <p:cNvSpPr/>
          <p:nvPr/>
        </p:nvSpPr>
        <p:spPr>
          <a:xfrm>
            <a:off x="9011993" y="3980616"/>
            <a:ext cx="226623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31F20"/>
                </a:solidFill>
                <a:latin typeface="Open Sauce"/>
              </a:rPr>
              <a:t>Mobile-First</a:t>
            </a:r>
          </a:p>
        </p:txBody>
      </p:sp>
      <p:sp>
        <p:nvSpPr>
          <p:cNvPr id="26" name="Text 3">
            <a:extLst>
              <a:ext uri="{FF2B5EF4-FFF2-40B4-BE49-F238E27FC236}">
                <a16:creationId xmlns:a16="http://schemas.microsoft.com/office/drawing/2014/main" id="{C626B76B-99EF-08E8-75DE-1218EA1F1DC1}"/>
              </a:ext>
            </a:extLst>
          </p:cNvPr>
          <p:cNvSpPr/>
          <p:nvPr/>
        </p:nvSpPr>
        <p:spPr>
          <a:xfrm>
            <a:off x="9011993" y="4471630"/>
            <a:ext cx="226623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Conception entièrement adaptée aux usages mobiles</a:t>
            </a: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D731E55A-A00C-3284-CBE7-9B341D985C1F}"/>
              </a:ext>
            </a:extLst>
          </p:cNvPr>
          <p:cNvSpPr/>
          <p:nvPr/>
        </p:nvSpPr>
        <p:spPr>
          <a:xfrm>
            <a:off x="11586838" y="2857500"/>
            <a:ext cx="2266236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6644"/>
              </a:lnSpc>
              <a:spcBef>
                <a:spcPct val="0"/>
              </a:spcBef>
            </a:pPr>
            <a:r>
              <a:rPr lang="en-US" sz="6400" b="1" spc="-94" dirty="0">
                <a:solidFill>
                  <a:srgbClr val="191919"/>
                </a:solidFill>
                <a:latin typeface="Open Sauce Bold"/>
              </a:rPr>
              <a:t>24/7</a:t>
            </a: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D142E8C2-3819-38CD-2017-6C7DC3D254C7}"/>
              </a:ext>
            </a:extLst>
          </p:cNvPr>
          <p:cNvSpPr/>
          <p:nvPr/>
        </p:nvSpPr>
        <p:spPr>
          <a:xfrm>
            <a:off x="11586838" y="3980616"/>
            <a:ext cx="226623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lang="en-US" sz="2150" b="1" dirty="0" err="1">
                <a:solidFill>
                  <a:srgbClr val="231F20"/>
                </a:solidFill>
                <a:latin typeface="Open Sauce"/>
              </a:rPr>
              <a:t>Disponibilité</a:t>
            </a:r>
            <a:endParaRPr lang="en-US" sz="215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88660FA3-7242-2AFF-07AF-AE95DF3D7E62}"/>
              </a:ext>
            </a:extLst>
          </p:cNvPr>
          <p:cNvSpPr/>
          <p:nvPr/>
        </p:nvSpPr>
        <p:spPr>
          <a:xfrm>
            <a:off x="11586838" y="4471630"/>
            <a:ext cx="2266236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00"/>
              </a:lnSpc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Plateforme accessible en permanence avec infrastructure Firebase</a:t>
            </a:r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C46EEFBB-75AF-5703-7FE2-2C9CFABA1576}"/>
              </a:ext>
            </a:extLst>
          </p:cNvPr>
          <p:cNvSpPr/>
          <p:nvPr/>
        </p:nvSpPr>
        <p:spPr>
          <a:xfrm>
            <a:off x="14161684" y="2857500"/>
            <a:ext cx="2266236" cy="8146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6644"/>
              </a:lnSpc>
              <a:spcBef>
                <a:spcPct val="0"/>
              </a:spcBef>
              <a:buNone/>
            </a:pPr>
            <a:r>
              <a:rPr lang="en-US" sz="6400" b="1" spc="-94" dirty="0">
                <a:solidFill>
                  <a:srgbClr val="191919"/>
                </a:solidFill>
                <a:latin typeface="Open Sauce Bold"/>
              </a:rPr>
              <a:t>∞</a:t>
            </a:r>
          </a:p>
        </p:txBody>
      </p:sp>
      <p:sp>
        <p:nvSpPr>
          <p:cNvPr id="31" name="Text 8">
            <a:extLst>
              <a:ext uri="{FF2B5EF4-FFF2-40B4-BE49-F238E27FC236}">
                <a16:creationId xmlns:a16="http://schemas.microsoft.com/office/drawing/2014/main" id="{0F4788AD-3A5B-A99D-004E-0F5ABF6CA9D1}"/>
              </a:ext>
            </a:extLst>
          </p:cNvPr>
          <p:cNvSpPr/>
          <p:nvPr/>
        </p:nvSpPr>
        <p:spPr>
          <a:xfrm>
            <a:off x="14161684" y="3980616"/>
            <a:ext cx="226623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2700"/>
              </a:lnSpc>
              <a:buNone/>
            </a:pPr>
            <a:r>
              <a:rPr lang="en-US" sz="2150" b="1" dirty="0" err="1">
                <a:solidFill>
                  <a:srgbClr val="231F20"/>
                </a:solidFill>
                <a:latin typeface="Open Sauce"/>
              </a:rPr>
              <a:t>Scalabilité</a:t>
            </a:r>
            <a:endParaRPr lang="en-US" sz="215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A320ECD0-505F-6B57-E1EF-FCBF64DD4162}"/>
              </a:ext>
            </a:extLst>
          </p:cNvPr>
          <p:cNvSpPr/>
          <p:nvPr/>
        </p:nvSpPr>
        <p:spPr>
          <a:xfrm>
            <a:off x="14161684" y="4471630"/>
            <a:ext cx="2266236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ctr">
              <a:lnSpc>
                <a:spcPts val="3100"/>
              </a:lnSpc>
              <a:buNone/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Architecture cloud-native prête pour une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croissance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exponentielle</a:t>
            </a:r>
            <a:endParaRPr lang="en-US" sz="1900" spc="44" dirty="0">
              <a:solidFill>
                <a:srgbClr val="191919"/>
              </a:solidFill>
              <a:latin typeface="Open Sauce"/>
            </a:endParaRPr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A702BAD0-F4E0-8F88-72EC-E5E1635B4566}"/>
              </a:ext>
            </a:extLst>
          </p:cNvPr>
          <p:cNvSpPr/>
          <p:nvPr/>
        </p:nvSpPr>
        <p:spPr>
          <a:xfrm>
            <a:off x="9011993" y="6724530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009E49"/>
                </a:solidFill>
                <a:latin typeface="Open Sauce"/>
              </a:rPr>
              <a:t>Logis Burkina 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: catalyseur de la transformation digitale du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secteur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d’hébergement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 burkinabé, créant de nouvelles opportunités économiques pour les communautés locales</a:t>
            </a: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900" dirty="0"/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81CA4DDC-A53A-0405-5F07-0AEEE38148AF}"/>
              </a:ext>
            </a:extLst>
          </p:cNvPr>
          <p:cNvSpPr/>
          <p:nvPr/>
        </p:nvSpPr>
        <p:spPr>
          <a:xfrm>
            <a:off x="14678712" y="9722166"/>
            <a:ext cx="2266236" cy="375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00"/>
              </a:lnSpc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FIN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AD6C5D-B3EA-3E5D-EB6F-A62AB59B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-1390959" y="8567821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758297" y="376558"/>
            <a:ext cx="4568958" cy="77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Vision du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projet</a:t>
            </a:r>
            <a:endParaRPr lang="en-US" sz="4746" b="1" spc="-94" dirty="0">
              <a:solidFill>
                <a:srgbClr val="19191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881967" y="-2828925"/>
            <a:ext cx="5657850" cy="56578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0D27E4F6-B9CB-33E2-0DB3-D5C3A1A78E6D}"/>
              </a:ext>
            </a:extLst>
          </p:cNvPr>
          <p:cNvSpPr/>
          <p:nvPr/>
        </p:nvSpPr>
        <p:spPr>
          <a:xfrm>
            <a:off x="559237" y="2247900"/>
            <a:ext cx="323107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Mission</a:t>
            </a: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CBF873EE-48A3-CC1F-7841-5881B76B5914}"/>
              </a:ext>
            </a:extLst>
          </p:cNvPr>
          <p:cNvSpPr/>
          <p:nvPr/>
        </p:nvSpPr>
        <p:spPr>
          <a:xfrm>
            <a:off x="11221880" y="-1028700"/>
            <a:ext cx="8852455" cy="12900830"/>
          </a:xfrm>
          <a:custGeom>
            <a:avLst/>
            <a:gdLst/>
            <a:ahLst/>
            <a:cxnLst/>
            <a:rect l="l" t="t" r="r" b="b"/>
            <a:pathLst>
              <a:path w="8852455" h="12900830">
                <a:moveTo>
                  <a:pt x="0" y="0"/>
                </a:moveTo>
                <a:lnTo>
                  <a:pt x="8852455" y="0"/>
                </a:lnTo>
                <a:lnTo>
                  <a:pt x="8852455" y="12900830"/>
                </a:lnTo>
                <a:lnTo>
                  <a:pt x="0" y="12900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765" r="-44968"/>
            </a:stretch>
          </a:blipFill>
          <a:effectLst>
            <a:softEdge rad="635000"/>
          </a:effectLst>
        </p:spPr>
        <p:txBody>
          <a:bodyPr/>
          <a:lstStyle/>
          <a:p>
            <a:endParaRPr lang="fr-FR" dirty="0"/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1AF16C35-B509-3BE8-1AB6-69092FD0B93A}"/>
              </a:ext>
            </a:extLst>
          </p:cNvPr>
          <p:cNvSpPr/>
          <p:nvPr/>
        </p:nvSpPr>
        <p:spPr>
          <a:xfrm>
            <a:off x="559236" y="2837617"/>
            <a:ext cx="7822764" cy="2109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800" dirty="0">
                <a:solidFill>
                  <a:srgbClr val="231F20"/>
                </a:solidFill>
                <a:latin typeface="Open Sauce"/>
              </a:rPr>
              <a:t>Révolutionner l'industrie du tourisme burkinabé en créant une plateforme digitale moderne et accessible qui facilite la découverte et la réservation d'hébergements </a:t>
            </a:r>
            <a:r>
              <a:rPr lang="en-US" sz="2800" dirty="0" err="1">
                <a:solidFill>
                  <a:srgbClr val="231F20"/>
                </a:solidFill>
                <a:latin typeface="Open Sauce"/>
              </a:rPr>
              <a:t>authentiques</a:t>
            </a:r>
            <a:r>
              <a:rPr lang="en-US" sz="2800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454C8D1A-B082-D3E7-F15A-165740B73B36}"/>
              </a:ext>
            </a:extLst>
          </p:cNvPr>
          <p:cNvSpPr/>
          <p:nvPr/>
        </p:nvSpPr>
        <p:spPr>
          <a:xfrm>
            <a:off x="3866549" y="5785366"/>
            <a:ext cx="323107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Impact</a:t>
            </a:r>
            <a:endParaRPr lang="en-US" sz="2800" b="1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1C420DD1-A7C0-E96C-99D3-EA4A53D730FB}"/>
              </a:ext>
            </a:extLst>
          </p:cNvPr>
          <p:cNvSpPr/>
          <p:nvPr/>
        </p:nvSpPr>
        <p:spPr>
          <a:xfrm>
            <a:off x="3866548" y="6375083"/>
            <a:ext cx="7106252" cy="2370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800" dirty="0">
                <a:solidFill>
                  <a:srgbClr val="231F20"/>
                </a:solidFill>
                <a:latin typeface="Open Sauce"/>
              </a:rPr>
              <a:t>Dynamiser l'économie locale en permettant aux propriétaires de valoriser leurs biens tout en offrant aux voyageurs une expérience de réservation fluide et </a:t>
            </a:r>
            <a:r>
              <a:rPr lang="en-US" sz="2800" dirty="0" err="1">
                <a:solidFill>
                  <a:srgbClr val="231F20"/>
                </a:solidFill>
                <a:latin typeface="Open Sauce"/>
              </a:rPr>
              <a:t>sécurisée</a:t>
            </a:r>
            <a:r>
              <a:rPr lang="en-US" sz="2800" dirty="0">
                <a:solidFill>
                  <a:srgbClr val="231F20"/>
                </a:solidFill>
                <a:latin typeface="Open Sauce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517B7-F986-C652-C051-D88F2629B143}"/>
              </a:ext>
            </a:extLst>
          </p:cNvPr>
          <p:cNvSpPr/>
          <p:nvPr/>
        </p:nvSpPr>
        <p:spPr>
          <a:xfrm>
            <a:off x="381000" y="2781300"/>
            <a:ext cx="8153400" cy="2109549"/>
          </a:xfrm>
          <a:prstGeom prst="rect">
            <a:avLst/>
          </a:prstGeom>
          <a:noFill/>
          <a:ln w="38100" cap="flat" cmpd="sng" algn="ctr">
            <a:solidFill>
              <a:srgbClr val="009E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60582A-B206-DD8F-AC4B-57C722E1EB39}"/>
              </a:ext>
            </a:extLst>
          </p:cNvPr>
          <p:cNvSpPr/>
          <p:nvPr/>
        </p:nvSpPr>
        <p:spPr>
          <a:xfrm>
            <a:off x="3657600" y="6310551"/>
            <a:ext cx="7398404" cy="2109549"/>
          </a:xfrm>
          <a:prstGeom prst="rect">
            <a:avLst/>
          </a:prstGeom>
          <a:noFill/>
          <a:ln w="38100" cap="flat" cmpd="sng" algn="ctr">
            <a:solidFill>
              <a:srgbClr val="009E4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cxnSp>
        <p:nvCxnSpPr>
          <p:cNvPr id="28" name="Connecteur : en arc 27">
            <a:extLst>
              <a:ext uri="{FF2B5EF4-FFF2-40B4-BE49-F238E27FC236}">
                <a16:creationId xmlns:a16="http://schemas.microsoft.com/office/drawing/2014/main" id="{13333858-9E8D-0E45-F9E7-E568370410FF}"/>
              </a:ext>
            </a:extLst>
          </p:cNvPr>
          <p:cNvCxnSpPr>
            <a:endCxn id="25" idx="1"/>
          </p:cNvCxnSpPr>
          <p:nvPr/>
        </p:nvCxnSpPr>
        <p:spPr>
          <a:xfrm rot="16200000" flipH="1">
            <a:off x="1201162" y="4908887"/>
            <a:ext cx="2474477" cy="2438400"/>
          </a:xfrm>
          <a:prstGeom prst="curvedConnector2">
            <a:avLst/>
          </a:prstGeom>
          <a:ln w="38100">
            <a:solidFill>
              <a:srgbClr val="009E49"/>
            </a:solidFill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Freeform 9">
            <a:extLst>
              <a:ext uri="{FF2B5EF4-FFF2-40B4-BE49-F238E27FC236}">
                <a16:creationId xmlns:a16="http://schemas.microsoft.com/office/drawing/2014/main" id="{5DBA4569-CB4E-BC8B-4946-A3E240FA6520}"/>
              </a:ext>
            </a:extLst>
          </p:cNvPr>
          <p:cNvSpPr/>
          <p:nvPr/>
        </p:nvSpPr>
        <p:spPr>
          <a:xfrm>
            <a:off x="11010600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872B682A-5DEA-2C23-EF32-D48AE8AD9173}"/>
              </a:ext>
            </a:extLst>
          </p:cNvPr>
          <p:cNvSpPr/>
          <p:nvPr/>
        </p:nvSpPr>
        <p:spPr>
          <a:xfrm>
            <a:off x="10544785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B5526B44-EAF5-4674-0124-D30A942CDCB4}"/>
              </a:ext>
            </a:extLst>
          </p:cNvPr>
          <p:cNvSpPr/>
          <p:nvPr/>
        </p:nvSpPr>
        <p:spPr>
          <a:xfrm>
            <a:off x="10058400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B48C7E-5748-48E2-2675-F4348769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42112" y="1724025"/>
            <a:ext cx="7727450" cy="3751948"/>
            <a:chOff x="0" y="0"/>
            <a:chExt cx="2041606" cy="2448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009E49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33119" y="1724025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79" y="0"/>
                </a:lnTo>
                <a:lnTo>
                  <a:pt x="2146379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933761" y="5892055"/>
            <a:ext cx="7727450" cy="3751948"/>
            <a:chOff x="0" y="0"/>
            <a:chExt cx="2041606" cy="24485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009E49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24768" y="5892055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 rot="-10800000">
            <a:off x="9632825" y="1714500"/>
            <a:ext cx="7727450" cy="3751948"/>
            <a:chOff x="0" y="0"/>
            <a:chExt cx="2041606" cy="244854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009E49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123832" y="1724025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Group 15"/>
          <p:cNvGrpSpPr/>
          <p:nvPr/>
        </p:nvGrpSpPr>
        <p:grpSpPr>
          <a:xfrm rot="-10800000">
            <a:off x="9594725" y="5892056"/>
            <a:ext cx="7727450" cy="3751948"/>
            <a:chOff x="0" y="0"/>
            <a:chExt cx="2041606" cy="24485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41606" cy="2448541"/>
            </a:xfrm>
            <a:custGeom>
              <a:avLst/>
              <a:gdLst/>
              <a:ahLst/>
              <a:cxnLst/>
              <a:rect l="l" t="t" r="r" b="b"/>
              <a:pathLst>
                <a:path w="2041606" h="2448541">
                  <a:moveTo>
                    <a:pt x="79191" y="0"/>
                  </a:moveTo>
                  <a:lnTo>
                    <a:pt x="1962415" y="0"/>
                  </a:lnTo>
                  <a:cubicBezTo>
                    <a:pt x="2006151" y="0"/>
                    <a:pt x="2041606" y="35455"/>
                    <a:pt x="2041606" y="79191"/>
                  </a:cubicBezTo>
                  <a:lnTo>
                    <a:pt x="2041606" y="2369350"/>
                  </a:lnTo>
                  <a:cubicBezTo>
                    <a:pt x="2041606" y="2390353"/>
                    <a:pt x="2033263" y="2410495"/>
                    <a:pt x="2018411" y="2425347"/>
                  </a:cubicBezTo>
                  <a:cubicBezTo>
                    <a:pt x="2003560" y="2440198"/>
                    <a:pt x="1983418" y="2448541"/>
                    <a:pt x="1962415" y="2448541"/>
                  </a:cubicBezTo>
                  <a:lnTo>
                    <a:pt x="79191" y="2448541"/>
                  </a:lnTo>
                  <a:cubicBezTo>
                    <a:pt x="58188" y="2448541"/>
                    <a:pt x="38046" y="2440198"/>
                    <a:pt x="23195" y="2425347"/>
                  </a:cubicBezTo>
                  <a:cubicBezTo>
                    <a:pt x="8343" y="2410495"/>
                    <a:pt x="0" y="2390353"/>
                    <a:pt x="0" y="2369350"/>
                  </a:cubicBezTo>
                  <a:lnTo>
                    <a:pt x="0" y="79191"/>
                  </a:lnTo>
                  <a:cubicBezTo>
                    <a:pt x="0" y="58188"/>
                    <a:pt x="8343" y="38046"/>
                    <a:pt x="23195" y="23195"/>
                  </a:cubicBezTo>
                  <a:cubicBezTo>
                    <a:pt x="38046" y="8343"/>
                    <a:pt x="58188" y="0"/>
                    <a:pt x="79191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009E49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041606" cy="2486641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085732" y="5892056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79" y="0"/>
                </a:lnTo>
                <a:lnTo>
                  <a:pt x="2146379" y="1000430"/>
                </a:lnTo>
                <a:lnTo>
                  <a:pt x="0" y="100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sp>
        <p:nvSpPr>
          <p:cNvPr id="32" name="Freeform 32"/>
          <p:cNvSpPr/>
          <p:nvPr/>
        </p:nvSpPr>
        <p:spPr>
          <a:xfrm rot="1382763">
            <a:off x="7839929" y="4915140"/>
            <a:ext cx="2561706" cy="5095026"/>
          </a:xfrm>
          <a:custGeom>
            <a:avLst/>
            <a:gdLst/>
            <a:ahLst/>
            <a:cxnLst/>
            <a:rect l="l" t="t" r="r" b="b"/>
            <a:pathLst>
              <a:path w="3408342" h="6186759">
                <a:moveTo>
                  <a:pt x="0" y="0"/>
                </a:moveTo>
                <a:lnTo>
                  <a:pt x="3408342" y="0"/>
                </a:lnTo>
                <a:lnTo>
                  <a:pt x="3408342" y="6186759"/>
                </a:lnTo>
                <a:lnTo>
                  <a:pt x="0" y="6186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996684" y="4750636"/>
            <a:ext cx="3019250" cy="392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76"/>
              </a:lnSpc>
              <a:spcBef>
                <a:spcPct val="0"/>
              </a:spcBef>
            </a:pPr>
            <a:r>
              <a:rPr lang="en-US" sz="2559" b="1" dirty="0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React + Vite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015179" y="1796134"/>
            <a:ext cx="937482" cy="59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 dirty="0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09600" y="8940402"/>
            <a:ext cx="3776716" cy="39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63"/>
              </a:lnSpc>
              <a:spcBef>
                <a:spcPct val="0"/>
              </a:spcBef>
            </a:pPr>
            <a:r>
              <a:rPr lang="en-US" sz="2549" b="1" dirty="0" err="1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TailwindCSS</a:t>
            </a:r>
            <a:endParaRPr lang="en-US" sz="2549" b="1" dirty="0">
              <a:solidFill>
                <a:srgbClr val="343432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006829" y="5964164"/>
            <a:ext cx="937482" cy="59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 dirty="0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296400" y="4762500"/>
            <a:ext cx="3756467" cy="392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246"/>
              </a:lnSpc>
              <a:spcBef>
                <a:spcPct val="0"/>
              </a:spcBef>
            </a:pPr>
            <a:r>
              <a:rPr lang="en-US" sz="2536" b="1" dirty="0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Firebase suite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0705892" y="1796134"/>
            <a:ext cx="937482" cy="59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 dirty="0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837116" y="8925264"/>
            <a:ext cx="3051413" cy="409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11"/>
              </a:lnSpc>
              <a:spcBef>
                <a:spcPct val="0"/>
              </a:spcBef>
            </a:pPr>
            <a:r>
              <a:rPr lang="en-US" sz="2586" b="1" dirty="0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Google Maps API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667792" y="5964165"/>
            <a:ext cx="937482" cy="59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 dirty="0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019523" y="250944"/>
            <a:ext cx="6248953" cy="77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Stack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technologique</a:t>
            </a:r>
            <a:endParaRPr lang="en-US" sz="4746" b="1" spc="-94" dirty="0">
              <a:solidFill>
                <a:srgbClr val="191919"/>
              </a:solidFill>
              <a:latin typeface="Open Sauce Bold"/>
              <a:sym typeface="Open Sauce Bold"/>
            </a:endParaRPr>
          </a:p>
        </p:txBody>
      </p:sp>
      <p:sp>
        <p:nvSpPr>
          <p:cNvPr id="66" name="Shape 2">
            <a:extLst>
              <a:ext uri="{FF2B5EF4-FFF2-40B4-BE49-F238E27FC236}">
                <a16:creationId xmlns:a16="http://schemas.microsoft.com/office/drawing/2014/main" id="{01904F66-01AB-32EC-C437-669ED7561875}"/>
              </a:ext>
            </a:extLst>
          </p:cNvPr>
          <p:cNvSpPr/>
          <p:nvPr/>
        </p:nvSpPr>
        <p:spPr>
          <a:xfrm>
            <a:off x="1690785" y="2853333"/>
            <a:ext cx="1680567" cy="1680567"/>
          </a:xfrm>
          <a:prstGeom prst="roundRect">
            <a:avLst>
              <a:gd name="adj" fmla="val 12642786"/>
            </a:avLst>
          </a:prstGeom>
          <a:solidFill>
            <a:srgbClr val="16FFBB"/>
          </a:solidFill>
          <a:ln/>
        </p:spPr>
      </p:sp>
      <p:pic>
        <p:nvPicPr>
          <p:cNvPr id="67" name="Image 0" descr="preencoded.png">
            <a:extLst>
              <a:ext uri="{FF2B5EF4-FFF2-40B4-BE49-F238E27FC236}">
                <a16:creationId xmlns:a16="http://schemas.microsoft.com/office/drawing/2014/main" id="{14FFAAB4-B1C6-A25C-9098-5EFFB0DA7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2529" y="2958941"/>
            <a:ext cx="1239535" cy="1549307"/>
          </a:xfrm>
          <a:prstGeom prst="rect">
            <a:avLst/>
          </a:prstGeom>
        </p:spPr>
      </p:pic>
      <p:sp>
        <p:nvSpPr>
          <p:cNvPr id="88" name="TextBox 48">
            <a:extLst>
              <a:ext uri="{FF2B5EF4-FFF2-40B4-BE49-F238E27FC236}">
                <a16:creationId xmlns:a16="http://schemas.microsoft.com/office/drawing/2014/main" id="{8DD3CEAF-D118-B27F-52A0-801E868A6391}"/>
              </a:ext>
            </a:extLst>
          </p:cNvPr>
          <p:cNvSpPr txBox="1"/>
          <p:nvPr/>
        </p:nvSpPr>
        <p:spPr>
          <a:xfrm>
            <a:off x="3813111" y="2902372"/>
            <a:ext cx="4005155" cy="166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76"/>
              </a:lnSpc>
              <a:spcBef>
                <a:spcPct val="0"/>
              </a:spcBef>
            </a:pP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Interface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utilisateur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moderne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et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performante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avec hot reload pour un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développement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rapide</a:t>
            </a:r>
            <a:endParaRPr lang="en-US" sz="2559" dirty="0">
              <a:solidFill>
                <a:srgbClr val="343432"/>
              </a:solidFill>
              <a:latin typeface="Open Sauce" panose="020B0604020202020204" charset="0"/>
            </a:endParaRPr>
          </a:p>
        </p:txBody>
      </p:sp>
      <p:sp>
        <p:nvSpPr>
          <p:cNvPr id="90" name="Shape 10">
            <a:extLst>
              <a:ext uri="{FF2B5EF4-FFF2-40B4-BE49-F238E27FC236}">
                <a16:creationId xmlns:a16="http://schemas.microsoft.com/office/drawing/2014/main" id="{CA87B441-F5B6-CEC9-0776-148CED7B6154}"/>
              </a:ext>
            </a:extLst>
          </p:cNvPr>
          <p:cNvSpPr/>
          <p:nvPr/>
        </p:nvSpPr>
        <p:spPr>
          <a:xfrm>
            <a:off x="1675847" y="6961118"/>
            <a:ext cx="1680566" cy="1680566"/>
          </a:xfrm>
          <a:prstGeom prst="roundRect">
            <a:avLst>
              <a:gd name="adj" fmla="val 12642786"/>
            </a:avLst>
          </a:prstGeom>
          <a:solidFill>
            <a:srgbClr val="37A7E7"/>
          </a:solidFill>
          <a:ln/>
        </p:spPr>
      </p:sp>
      <p:pic>
        <p:nvPicPr>
          <p:cNvPr id="91" name="Image 2" descr="preencoded.png">
            <a:extLst>
              <a:ext uri="{FF2B5EF4-FFF2-40B4-BE49-F238E27FC236}">
                <a16:creationId xmlns:a16="http://schemas.microsoft.com/office/drawing/2014/main" id="{C1F56A72-10D2-ECFD-556F-AEE24B383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080" y="7124700"/>
            <a:ext cx="1094920" cy="1368552"/>
          </a:xfrm>
          <a:prstGeom prst="rect">
            <a:avLst/>
          </a:prstGeom>
        </p:spPr>
      </p:pic>
      <p:sp>
        <p:nvSpPr>
          <p:cNvPr id="93" name="ZoneTexte 92">
            <a:extLst>
              <a:ext uri="{FF2B5EF4-FFF2-40B4-BE49-F238E27FC236}">
                <a16:creationId xmlns:a16="http://schemas.microsoft.com/office/drawing/2014/main" id="{AF177CAC-F645-4648-E6F5-BBB4A10221F1}"/>
              </a:ext>
            </a:extLst>
          </p:cNvPr>
          <p:cNvSpPr txBox="1"/>
          <p:nvPr/>
        </p:nvSpPr>
        <p:spPr>
          <a:xfrm>
            <a:off x="3774355" y="7017484"/>
            <a:ext cx="40439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Framework CSS utility-first pour un design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système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cohérent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et responsive</a:t>
            </a:r>
          </a:p>
        </p:txBody>
      </p:sp>
      <p:sp>
        <p:nvSpPr>
          <p:cNvPr id="94" name="Shape 6">
            <a:extLst>
              <a:ext uri="{FF2B5EF4-FFF2-40B4-BE49-F238E27FC236}">
                <a16:creationId xmlns:a16="http://schemas.microsoft.com/office/drawing/2014/main" id="{416456E4-7D06-143F-44E5-03034C7BFD7E}"/>
              </a:ext>
            </a:extLst>
          </p:cNvPr>
          <p:cNvSpPr/>
          <p:nvPr/>
        </p:nvSpPr>
        <p:spPr>
          <a:xfrm>
            <a:off x="10311096" y="2853334"/>
            <a:ext cx="1680566" cy="1680566"/>
          </a:xfrm>
          <a:prstGeom prst="roundRect">
            <a:avLst>
              <a:gd name="adj" fmla="val 12642786"/>
            </a:avLst>
          </a:prstGeom>
          <a:solidFill>
            <a:srgbClr val="29DDDA"/>
          </a:solidFill>
          <a:ln/>
        </p:spPr>
      </p:sp>
      <p:pic>
        <p:nvPicPr>
          <p:cNvPr id="95" name="Image 1" descr="preencoded.png">
            <a:extLst>
              <a:ext uri="{FF2B5EF4-FFF2-40B4-BE49-F238E27FC236}">
                <a16:creationId xmlns:a16="http://schemas.microsoft.com/office/drawing/2014/main" id="{C83D1A31-5236-E24C-DBB6-28F662A25E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5892" y="3011567"/>
            <a:ext cx="1086816" cy="1358421"/>
          </a:xfrm>
          <a:prstGeom prst="rect">
            <a:avLst/>
          </a:prstGeom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671B8778-1F45-E781-D6DD-71D84092F48D}"/>
              </a:ext>
            </a:extLst>
          </p:cNvPr>
          <p:cNvSpPr txBox="1"/>
          <p:nvPr/>
        </p:nvSpPr>
        <p:spPr>
          <a:xfrm>
            <a:off x="12360188" y="2857500"/>
            <a:ext cx="4519287" cy="175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ts val="3276"/>
              </a:lnSpc>
              <a:spcBef>
                <a:spcPct val="0"/>
              </a:spcBef>
              <a:buNone/>
            </a:pP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Firestore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pour la base de données NoSQL et Firebase Auth pour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l'authentification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sécurisée</a:t>
            </a:r>
            <a:endParaRPr lang="en-US" sz="2559" dirty="0">
              <a:solidFill>
                <a:srgbClr val="343432"/>
              </a:solidFill>
              <a:latin typeface="Open Sauce" panose="020B0604020202020204" charset="0"/>
            </a:endParaRPr>
          </a:p>
        </p:txBody>
      </p:sp>
      <p:sp>
        <p:nvSpPr>
          <p:cNvPr id="99" name="Shape 14">
            <a:extLst>
              <a:ext uri="{FF2B5EF4-FFF2-40B4-BE49-F238E27FC236}">
                <a16:creationId xmlns:a16="http://schemas.microsoft.com/office/drawing/2014/main" id="{07D3F19A-6AF2-D860-BA15-3509050EB1B6}"/>
              </a:ext>
            </a:extLst>
          </p:cNvPr>
          <p:cNvSpPr/>
          <p:nvPr/>
        </p:nvSpPr>
        <p:spPr>
          <a:xfrm>
            <a:off x="10394954" y="6954705"/>
            <a:ext cx="1686979" cy="1686979"/>
          </a:xfrm>
          <a:prstGeom prst="roundRect">
            <a:avLst>
              <a:gd name="adj" fmla="val 12642786"/>
            </a:avLst>
          </a:prstGeom>
          <a:solidFill>
            <a:srgbClr val="091231"/>
          </a:solidFill>
          <a:ln/>
        </p:spPr>
      </p:sp>
      <p:pic>
        <p:nvPicPr>
          <p:cNvPr id="100" name="Image 3" descr="preencoded.png">
            <a:extLst>
              <a:ext uri="{FF2B5EF4-FFF2-40B4-BE49-F238E27FC236}">
                <a16:creationId xmlns:a16="http://schemas.microsoft.com/office/drawing/2014/main" id="{85FB563E-675E-9282-F6FF-E9497FF890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0" y="7072546"/>
            <a:ext cx="1139086" cy="1423754"/>
          </a:xfrm>
          <a:prstGeom prst="rect">
            <a:avLst/>
          </a:prstGeom>
        </p:spPr>
      </p:pic>
      <p:sp>
        <p:nvSpPr>
          <p:cNvPr id="102" name="ZoneTexte 101">
            <a:extLst>
              <a:ext uri="{FF2B5EF4-FFF2-40B4-BE49-F238E27FC236}">
                <a16:creationId xmlns:a16="http://schemas.microsoft.com/office/drawing/2014/main" id="{5DE629E9-61CA-34C4-CA12-9552B3210B6A}"/>
              </a:ext>
            </a:extLst>
          </p:cNvPr>
          <p:cNvSpPr txBox="1"/>
          <p:nvPr/>
        </p:nvSpPr>
        <p:spPr>
          <a:xfrm>
            <a:off x="12378792" y="6591300"/>
            <a:ext cx="4500684" cy="217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ts val="3276"/>
              </a:lnSpc>
              <a:spcBef>
                <a:spcPct val="0"/>
              </a:spcBef>
              <a:buNone/>
            </a:pP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Intégration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cartographique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avancée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pour la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géolocalisation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et la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visualisation</a:t>
            </a:r>
            <a:r>
              <a:rPr lang="en-US" sz="2559" dirty="0">
                <a:solidFill>
                  <a:srgbClr val="343432"/>
                </a:solidFill>
                <a:latin typeface="Open Sauce" panose="020B0604020202020204" charset="0"/>
              </a:rPr>
              <a:t> des </a:t>
            </a:r>
            <a:r>
              <a:rPr lang="en-US" sz="2559" dirty="0" err="1">
                <a:solidFill>
                  <a:srgbClr val="343432"/>
                </a:solidFill>
                <a:latin typeface="Open Sauce" panose="020B0604020202020204" charset="0"/>
              </a:rPr>
              <a:t>propriétés</a:t>
            </a:r>
            <a:endParaRPr lang="en-US" sz="2559" dirty="0">
              <a:solidFill>
                <a:srgbClr val="343432"/>
              </a:solidFill>
              <a:latin typeface="Open Sauce" panose="020B0604020202020204" charset="0"/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15581CDF-DC78-7F3F-ACB1-63636DF1364C}"/>
              </a:ext>
            </a:extLst>
          </p:cNvPr>
          <p:cNvSpPr/>
          <p:nvPr/>
        </p:nvSpPr>
        <p:spPr>
          <a:xfrm>
            <a:off x="16113923" y="9845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A2B22081-B89B-5AC7-16CB-57C9C93F547A}"/>
              </a:ext>
            </a:extLst>
          </p:cNvPr>
          <p:cNvSpPr/>
          <p:nvPr/>
        </p:nvSpPr>
        <p:spPr>
          <a:xfrm>
            <a:off x="15648108" y="9845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D6A7EC46-AB03-0A0C-13CE-FA631001CE7E}"/>
              </a:ext>
            </a:extLst>
          </p:cNvPr>
          <p:cNvSpPr/>
          <p:nvPr/>
        </p:nvSpPr>
        <p:spPr>
          <a:xfrm>
            <a:off x="15161723" y="9845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B1332417-D000-7AE4-EEEA-73D9D1DB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67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564469" y="-3606546"/>
            <a:ext cx="5002094" cy="50020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941"/>
              </a:srgbClr>
            </a:solidFill>
            <a:ln w="742950" cap="sq">
              <a:solidFill>
                <a:srgbClr val="106861">
                  <a:alpha val="32941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52400" y="9563100"/>
            <a:ext cx="1183417" cy="1183417"/>
            <a:chOff x="0" y="0"/>
            <a:chExt cx="812800" cy="812800"/>
          </a:xfrm>
          <a:solidFill>
            <a:srgbClr val="009E49"/>
          </a:solidFill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  <a:ln w="742950" cap="sq">
              <a:solidFill>
                <a:srgbClr val="009E49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286000" y="284356"/>
            <a:ext cx="8154396" cy="803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Fonctionnalités</a:t>
            </a: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principales</a:t>
            </a:r>
            <a:endParaRPr lang="en-US" sz="4746" b="1" spc="-94" dirty="0">
              <a:solidFill>
                <a:srgbClr val="191919"/>
              </a:solidFill>
              <a:latin typeface="Open Sauce Bold"/>
              <a:sym typeface="Open Sauce Bold"/>
            </a:endParaRPr>
          </a:p>
        </p:txBody>
      </p:sp>
      <p:pic>
        <p:nvPicPr>
          <p:cNvPr id="28" name="Image 1" descr="preencoded.png">
            <a:extLst>
              <a:ext uri="{FF2B5EF4-FFF2-40B4-BE49-F238E27FC236}">
                <a16:creationId xmlns:a16="http://schemas.microsoft.com/office/drawing/2014/main" id="{765B4EFE-A805-6F6B-891C-BA7D823A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62100"/>
            <a:ext cx="2124678" cy="30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" descr="preencoded.png">
            <a:extLst>
              <a:ext uri="{FF2B5EF4-FFF2-40B4-BE49-F238E27FC236}">
                <a16:creationId xmlns:a16="http://schemas.microsoft.com/office/drawing/2014/main" id="{5BDECE8C-C387-E439-4990-ABD1D09F6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38950"/>
            <a:ext cx="2124678" cy="30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3" descr="preencoded.png">
            <a:extLst>
              <a:ext uri="{FF2B5EF4-FFF2-40B4-BE49-F238E27FC236}">
                <a16:creationId xmlns:a16="http://schemas.microsoft.com/office/drawing/2014/main" id="{8B723DDB-DE3B-3244-031E-6F4018655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889466"/>
            <a:ext cx="2124678" cy="30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 1">
            <a:extLst>
              <a:ext uri="{FF2B5EF4-FFF2-40B4-BE49-F238E27FC236}">
                <a16:creationId xmlns:a16="http://schemas.microsoft.com/office/drawing/2014/main" id="{7BB56904-F667-D4A7-DCA5-EF5BCAF0238C}"/>
              </a:ext>
            </a:extLst>
          </p:cNvPr>
          <p:cNvSpPr/>
          <p:nvPr/>
        </p:nvSpPr>
        <p:spPr>
          <a:xfrm>
            <a:off x="3907579" y="2290854"/>
            <a:ext cx="3482155" cy="435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Recherche </a:t>
            </a: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Avancée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2" name="Text 1">
            <a:extLst>
              <a:ext uri="{FF2B5EF4-FFF2-40B4-BE49-F238E27FC236}">
                <a16:creationId xmlns:a16="http://schemas.microsoft.com/office/drawing/2014/main" id="{2B4994D8-F551-3B60-2317-817DB277961A}"/>
              </a:ext>
            </a:extLst>
          </p:cNvPr>
          <p:cNvSpPr/>
          <p:nvPr/>
        </p:nvSpPr>
        <p:spPr>
          <a:xfrm>
            <a:off x="3929114" y="4841352"/>
            <a:ext cx="3482155" cy="435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Gestion des </a:t>
            </a: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réservations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3" name="Text 1">
            <a:extLst>
              <a:ext uri="{FF2B5EF4-FFF2-40B4-BE49-F238E27FC236}">
                <a16:creationId xmlns:a16="http://schemas.microsoft.com/office/drawing/2014/main" id="{FC40BC9B-975F-8824-CA0C-C6A64D8C92A2}"/>
              </a:ext>
            </a:extLst>
          </p:cNvPr>
          <p:cNvSpPr/>
          <p:nvPr/>
        </p:nvSpPr>
        <p:spPr>
          <a:xfrm>
            <a:off x="3945679" y="7610742"/>
            <a:ext cx="3482155" cy="435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Messagerie</a:t>
            </a:r>
            <a:r>
              <a:rPr lang="en-US" sz="2800" b="1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intégrée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E95F977-86B3-7C4A-30F3-BF75ED8040F3}"/>
              </a:ext>
            </a:extLst>
          </p:cNvPr>
          <p:cNvSpPr txBox="1"/>
          <p:nvPr/>
        </p:nvSpPr>
        <p:spPr>
          <a:xfrm>
            <a:off x="3929114" y="2633755"/>
            <a:ext cx="5785468" cy="125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Filtrage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intelligent par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localisation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, dates de séjour,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nombre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de voyageurs et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critères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spécifiques</a:t>
            </a:r>
            <a:endParaRPr lang="en-US" sz="245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3F7D2C45-6C18-8EAE-61D5-4ADC80CFE36B}"/>
              </a:ext>
            </a:extLst>
          </p:cNvPr>
          <p:cNvSpPr txBox="1"/>
          <p:nvPr/>
        </p:nvSpPr>
        <p:spPr>
          <a:xfrm>
            <a:off x="4012454" y="5231066"/>
            <a:ext cx="5785468" cy="125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Système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complet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de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réservation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en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temps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réel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avec confirmation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automatique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et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suivi</a:t>
            </a:r>
            <a:endParaRPr lang="en-US" sz="245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0085DA3-1299-A3DC-B912-FD86CEE6E9AD}"/>
              </a:ext>
            </a:extLst>
          </p:cNvPr>
          <p:cNvSpPr txBox="1"/>
          <p:nvPr/>
        </p:nvSpPr>
        <p:spPr>
          <a:xfrm>
            <a:off x="3931391" y="8084616"/>
            <a:ext cx="5631167" cy="86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Communication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directe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et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sécurisée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entre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hôtes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et voyageurs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4C54E2EA-C109-1EBE-D740-7BBB68D8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91" y="-1"/>
            <a:ext cx="7073509" cy="1479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eeform 9">
            <a:extLst>
              <a:ext uri="{FF2B5EF4-FFF2-40B4-BE49-F238E27FC236}">
                <a16:creationId xmlns:a16="http://schemas.microsoft.com/office/drawing/2014/main" id="{FD1AF311-B6B1-8BDF-AEA6-A2363EE922DE}"/>
              </a:ext>
            </a:extLst>
          </p:cNvPr>
          <p:cNvSpPr/>
          <p:nvPr/>
        </p:nvSpPr>
        <p:spPr>
          <a:xfrm>
            <a:off x="10782000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BAAF9E05-0FD3-94DD-FCE7-C1379EF7C990}"/>
              </a:ext>
            </a:extLst>
          </p:cNvPr>
          <p:cNvSpPr/>
          <p:nvPr/>
        </p:nvSpPr>
        <p:spPr>
          <a:xfrm>
            <a:off x="10316185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BC5556B1-D19D-88B1-419F-9A0F15B4AD6D}"/>
              </a:ext>
            </a:extLst>
          </p:cNvPr>
          <p:cNvSpPr/>
          <p:nvPr/>
        </p:nvSpPr>
        <p:spPr>
          <a:xfrm>
            <a:off x="9829800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A7BCA8-23C4-40E7-6434-958CE0F5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7137" y="7075637"/>
            <a:ext cx="5578401" cy="55784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009E4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9121" y="6010659"/>
            <a:ext cx="452472" cy="45247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009E49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362614" y="2347307"/>
            <a:ext cx="1228028" cy="1226514"/>
            <a:chOff x="0" y="0"/>
            <a:chExt cx="323431" cy="3230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696291" y="-781115"/>
            <a:ext cx="1183417" cy="118341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009E49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solidFill>
                <a:srgbClr val="009E49"/>
              </a:solidFill>
            </a:ln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051924" y="397540"/>
            <a:ext cx="6663826" cy="803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Expérience</a:t>
            </a: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Utilisateur</a:t>
            </a:r>
            <a:endParaRPr lang="en-US" sz="4746" b="1" spc="-94" dirty="0">
              <a:solidFill>
                <a:srgbClr val="191919"/>
              </a:solidFill>
              <a:latin typeface="Open Sauce Bold"/>
              <a:sym typeface="Open Sauce Bold"/>
            </a:endParaRPr>
          </a:p>
        </p:txBody>
      </p:sp>
      <p:sp>
        <p:nvSpPr>
          <p:cNvPr id="28" name="Text 1">
            <a:extLst>
              <a:ext uri="{FF2B5EF4-FFF2-40B4-BE49-F238E27FC236}">
                <a16:creationId xmlns:a16="http://schemas.microsoft.com/office/drawing/2014/main" id="{462C590F-280D-AD4F-9B5D-0795DEC2CB13}"/>
              </a:ext>
            </a:extLst>
          </p:cNvPr>
          <p:cNvSpPr/>
          <p:nvPr/>
        </p:nvSpPr>
        <p:spPr>
          <a:xfrm>
            <a:off x="2710339" y="261675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Design Mobile-First</a:t>
            </a:r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DBC28ADA-B915-6120-CE02-9F2A1F358904}"/>
              </a:ext>
            </a:extLst>
          </p:cNvPr>
          <p:cNvSpPr/>
          <p:nvPr/>
        </p:nvSpPr>
        <p:spPr>
          <a:xfrm>
            <a:off x="2710339" y="3206472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Interface responsive adaptée aux smartphones</a:t>
            </a:r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3BD041B5-9CF8-CAC6-3036-E379C89A2098}"/>
              </a:ext>
            </a:extLst>
          </p:cNvPr>
          <p:cNvSpPr/>
          <p:nvPr/>
        </p:nvSpPr>
        <p:spPr>
          <a:xfrm>
            <a:off x="2710339" y="3687842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Char char="•"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Navigation intuitive avec bottom tabs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optimisés</a:t>
            </a:r>
            <a:endParaRPr lang="en-US" sz="245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BA8A5E4C-8D5E-A26D-0742-2FFA39D6D991}"/>
              </a:ext>
            </a:extLst>
          </p:cNvPr>
          <p:cNvSpPr/>
          <p:nvPr/>
        </p:nvSpPr>
        <p:spPr>
          <a:xfrm>
            <a:off x="2710339" y="4169211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Char char="•"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Composants réutilisables pour une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cohérence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visuelle</a:t>
            </a:r>
            <a:endParaRPr lang="en-US" sz="245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2" name="Text 5">
            <a:extLst>
              <a:ext uri="{FF2B5EF4-FFF2-40B4-BE49-F238E27FC236}">
                <a16:creationId xmlns:a16="http://schemas.microsoft.com/office/drawing/2014/main" id="{96E1ABAF-EF54-CA99-F954-DB618A47B22F}"/>
              </a:ext>
            </a:extLst>
          </p:cNvPr>
          <p:cNvSpPr/>
          <p:nvPr/>
        </p:nvSpPr>
        <p:spPr>
          <a:xfrm>
            <a:off x="2710339" y="4650581"/>
            <a:ext cx="750046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100"/>
              </a:lnSpc>
              <a:buSzPct val="100000"/>
              <a:buChar char="•"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Adaptation automatique selon le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profil</a:t>
            </a:r>
            <a:r>
              <a:rPr lang="en-US" sz="2450" dirty="0">
                <a:solidFill>
                  <a:srgbClr val="231F20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rgbClr val="231F20"/>
                </a:solidFill>
                <a:latin typeface="Open Sauce"/>
              </a:rPr>
              <a:t>utilisateur</a:t>
            </a:r>
            <a:endParaRPr lang="en-US" sz="2450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33" name="Text 6">
            <a:extLst>
              <a:ext uri="{FF2B5EF4-FFF2-40B4-BE49-F238E27FC236}">
                <a16:creationId xmlns:a16="http://schemas.microsoft.com/office/drawing/2014/main" id="{A6C2368B-7FFC-5787-2014-A2334442147D}"/>
              </a:ext>
            </a:extLst>
          </p:cNvPr>
          <p:cNvSpPr/>
          <p:nvPr/>
        </p:nvSpPr>
        <p:spPr>
          <a:xfrm>
            <a:off x="2710339" y="5267801"/>
            <a:ext cx="750046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3100"/>
              </a:lnSpc>
              <a:buSzPct val="100000"/>
              <a:buChar char="•"/>
            </a:pPr>
            <a:r>
              <a:rPr lang="en-US" sz="2450" dirty="0">
                <a:solidFill>
                  <a:srgbClr val="231F20"/>
                </a:solidFill>
                <a:latin typeface="Open Sauce"/>
              </a:rPr>
              <a:t>L'interface s'adapte intelligemment aux différents rôles : tableau de bord riche pour les hôtes, recherche simplifiée pour les voyageurs.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F65760DA-728B-EA57-57BA-D6C9B6C7D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2857501"/>
            <a:ext cx="7429500" cy="742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id="{716B134F-E0C1-ED98-1A3C-292A6FBF9E4D}"/>
              </a:ext>
            </a:extLst>
          </p:cNvPr>
          <p:cNvSpPr/>
          <p:nvPr/>
        </p:nvSpPr>
        <p:spPr>
          <a:xfrm>
            <a:off x="15887400" y="9464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2C95BC8D-FADE-3791-CB83-3DD0C2D16E03}"/>
              </a:ext>
            </a:extLst>
          </p:cNvPr>
          <p:cNvSpPr/>
          <p:nvPr/>
        </p:nvSpPr>
        <p:spPr>
          <a:xfrm>
            <a:off x="15421585" y="9464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D3E740DF-8967-96C0-DC4F-0E8F05707731}"/>
              </a:ext>
            </a:extLst>
          </p:cNvPr>
          <p:cNvSpPr/>
          <p:nvPr/>
        </p:nvSpPr>
        <p:spPr>
          <a:xfrm>
            <a:off x="14935200" y="94642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2963028-C455-D5F2-B25A-F6AFA1B1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789397" y="190500"/>
            <a:ext cx="10346203" cy="803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Dashboard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Hôte</a:t>
            </a:r>
            <a:endParaRPr lang="en-US" sz="4746" b="1" spc="-94" dirty="0">
              <a:solidFill>
                <a:srgbClr val="191919"/>
              </a:solidFill>
              <a:latin typeface="Open Sauce Bold"/>
              <a:sym typeface="Open Sauce Bold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335960-E610-689F-B182-3EF7010CF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0287000"/>
          </a:xfrm>
          <a:prstGeom prst="rect">
            <a:avLst/>
          </a:prstGeom>
        </p:spPr>
      </p:pic>
      <p:sp>
        <p:nvSpPr>
          <p:cNvPr id="11" name="Shape 1">
            <a:extLst>
              <a:ext uri="{FF2B5EF4-FFF2-40B4-BE49-F238E27FC236}">
                <a16:creationId xmlns:a16="http://schemas.microsoft.com/office/drawing/2014/main" id="{F2AAC746-A00D-5CBA-1FEF-8FD5B56517FC}"/>
              </a:ext>
            </a:extLst>
          </p:cNvPr>
          <p:cNvSpPr/>
          <p:nvPr/>
        </p:nvSpPr>
        <p:spPr>
          <a:xfrm>
            <a:off x="8048203" y="1634833"/>
            <a:ext cx="4368468" cy="3258848"/>
          </a:xfrm>
          <a:prstGeom prst="roundRect">
            <a:avLst>
              <a:gd name="adj" fmla="val 5354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12" name="Shape 2">
            <a:extLst>
              <a:ext uri="{FF2B5EF4-FFF2-40B4-BE49-F238E27FC236}">
                <a16:creationId xmlns:a16="http://schemas.microsoft.com/office/drawing/2014/main" id="{56243FCD-094E-2221-EA70-72C186614E54}"/>
              </a:ext>
            </a:extLst>
          </p:cNvPr>
          <p:cNvSpPr/>
          <p:nvPr/>
        </p:nvSpPr>
        <p:spPr>
          <a:xfrm>
            <a:off x="8048204" y="1604353"/>
            <a:ext cx="4368467" cy="145412"/>
          </a:xfrm>
          <a:prstGeom prst="roundRect">
            <a:avLst>
              <a:gd name="adj" fmla="val 279668"/>
            </a:avLst>
          </a:prstGeom>
          <a:solidFill>
            <a:srgbClr val="16FFBB"/>
          </a:solidFill>
          <a:ln/>
        </p:spPr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363B9D37-A38B-E1A6-C029-B1D52A89464F}"/>
              </a:ext>
            </a:extLst>
          </p:cNvPr>
          <p:cNvSpPr/>
          <p:nvPr/>
        </p:nvSpPr>
        <p:spPr>
          <a:xfrm>
            <a:off x="10112929" y="1293957"/>
            <a:ext cx="813257" cy="813257"/>
          </a:xfrm>
          <a:prstGeom prst="roundRect">
            <a:avLst>
              <a:gd name="adj" fmla="val 134102"/>
            </a:avLst>
          </a:prstGeom>
          <a:solidFill>
            <a:srgbClr val="16FFBB"/>
          </a:solidFill>
          <a:ln/>
        </p:spPr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01DDD5FB-FB0A-6C14-EC1C-01D4E71042E5}"/>
              </a:ext>
            </a:extLst>
          </p:cNvPr>
          <p:cNvSpPr/>
          <p:nvPr/>
        </p:nvSpPr>
        <p:spPr>
          <a:xfrm>
            <a:off x="10396306" y="1464454"/>
            <a:ext cx="325331" cy="406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+mj-lt"/>
                <a:ea typeface="Spline Sans Bold" pitchFamily="34" charset="-122"/>
              </a:rPr>
              <a:t>1</a:t>
            </a:r>
            <a:endParaRPr lang="en-US" sz="2100" dirty="0">
              <a:latin typeface="+mj-lt"/>
            </a:endParaRP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E67051E9-EEA5-88BD-781C-9A3D49A84744}"/>
              </a:ext>
            </a:extLst>
          </p:cNvPr>
          <p:cNvSpPr/>
          <p:nvPr/>
        </p:nvSpPr>
        <p:spPr>
          <a:xfrm>
            <a:off x="8525063" y="2202999"/>
            <a:ext cx="3012331" cy="376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16FFBB"/>
                </a:solidFill>
                <a:latin typeface="Open Sauce"/>
              </a:rPr>
              <a:t>Analytics </a:t>
            </a:r>
            <a:r>
              <a:rPr lang="en-US" sz="2400" b="1" dirty="0" err="1">
                <a:solidFill>
                  <a:srgbClr val="16FFBB"/>
                </a:solidFill>
                <a:latin typeface="Open Sauce"/>
              </a:rPr>
              <a:t>Complets</a:t>
            </a:r>
            <a:endParaRPr lang="en-US" sz="2400" b="1" dirty="0">
              <a:solidFill>
                <a:srgbClr val="16FFBB"/>
              </a:solidFill>
              <a:latin typeface="Open Sauce"/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C97B3DEA-0B0B-C8F7-FA39-0F685EF5FA1E}"/>
              </a:ext>
            </a:extLst>
          </p:cNvPr>
          <p:cNvSpPr/>
          <p:nvPr/>
        </p:nvSpPr>
        <p:spPr>
          <a:xfrm>
            <a:off x="8405309" y="2654961"/>
            <a:ext cx="3753591" cy="173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50" dirty="0" err="1">
                <a:solidFill>
                  <a:schemeClr val="bg1"/>
                </a:solidFill>
                <a:latin typeface="Open Sauce"/>
              </a:rPr>
              <a:t>Statistiques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détaillées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sur les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réservations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,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revenus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et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taux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d'occupation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avec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graphiques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interactifs</a:t>
            </a:r>
            <a:endParaRPr lang="en-US" sz="2450" dirty="0">
              <a:solidFill>
                <a:schemeClr val="bg1"/>
              </a:solidFill>
              <a:latin typeface="Open Sauce"/>
            </a:endParaRPr>
          </a:p>
        </p:txBody>
      </p:sp>
      <p:sp>
        <p:nvSpPr>
          <p:cNvPr id="17" name="Shape 7">
            <a:extLst>
              <a:ext uri="{FF2B5EF4-FFF2-40B4-BE49-F238E27FC236}">
                <a16:creationId xmlns:a16="http://schemas.microsoft.com/office/drawing/2014/main" id="{6C330108-D602-A184-1F0B-FB05714C8DE8}"/>
              </a:ext>
            </a:extLst>
          </p:cNvPr>
          <p:cNvSpPr/>
          <p:nvPr/>
        </p:nvSpPr>
        <p:spPr>
          <a:xfrm>
            <a:off x="13563600" y="4010130"/>
            <a:ext cx="4368609" cy="3258848"/>
          </a:xfrm>
          <a:prstGeom prst="roundRect">
            <a:avLst>
              <a:gd name="adj" fmla="val 5354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8BEE9047-75AA-1A82-925A-DC8BFB71BB46}"/>
              </a:ext>
            </a:extLst>
          </p:cNvPr>
          <p:cNvSpPr/>
          <p:nvPr/>
        </p:nvSpPr>
        <p:spPr>
          <a:xfrm>
            <a:off x="13563602" y="3979650"/>
            <a:ext cx="4368608" cy="145412"/>
          </a:xfrm>
          <a:prstGeom prst="roundRect">
            <a:avLst>
              <a:gd name="adj" fmla="val 279668"/>
            </a:avLst>
          </a:prstGeom>
          <a:solidFill>
            <a:srgbClr val="29DDDA"/>
          </a:solidFill>
          <a:ln/>
        </p:spPr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B398139C-2481-BA82-51B1-AE4CCB766194}"/>
              </a:ext>
            </a:extLst>
          </p:cNvPr>
          <p:cNvSpPr/>
          <p:nvPr/>
        </p:nvSpPr>
        <p:spPr>
          <a:xfrm>
            <a:off x="15628468" y="3669254"/>
            <a:ext cx="813257" cy="813257"/>
          </a:xfrm>
          <a:prstGeom prst="roundRect">
            <a:avLst>
              <a:gd name="adj" fmla="val 134102"/>
            </a:avLst>
          </a:prstGeom>
          <a:solidFill>
            <a:srgbClr val="29DDDA"/>
          </a:solidFill>
          <a:ln/>
        </p:spPr>
      </p:sp>
      <p:sp>
        <p:nvSpPr>
          <p:cNvPr id="20" name="Text 10">
            <a:extLst>
              <a:ext uri="{FF2B5EF4-FFF2-40B4-BE49-F238E27FC236}">
                <a16:creationId xmlns:a16="http://schemas.microsoft.com/office/drawing/2014/main" id="{5788A919-FDEF-B3B5-07B7-11446A517BA4}"/>
              </a:ext>
            </a:extLst>
          </p:cNvPr>
          <p:cNvSpPr/>
          <p:nvPr/>
        </p:nvSpPr>
        <p:spPr>
          <a:xfrm>
            <a:off x="15911844" y="3839751"/>
            <a:ext cx="325331" cy="406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ea typeface="Spline Sans Bold" pitchFamily="34" charset="-122"/>
              </a:rPr>
              <a:t>2</a:t>
            </a:r>
            <a:endParaRPr lang="en-US" sz="2100" dirty="0"/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7A35F6D4-BC6A-C7C0-6232-B26B7ADDE51F}"/>
              </a:ext>
            </a:extLst>
          </p:cNvPr>
          <p:cNvSpPr/>
          <p:nvPr/>
        </p:nvSpPr>
        <p:spPr>
          <a:xfrm>
            <a:off x="14040482" y="4578296"/>
            <a:ext cx="3012331" cy="376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29DDDA"/>
                </a:solidFill>
                <a:latin typeface="Open Sauce"/>
              </a:rPr>
              <a:t>Gestion </a:t>
            </a:r>
            <a:r>
              <a:rPr lang="en-US" sz="2400" b="1" dirty="0" err="1">
                <a:solidFill>
                  <a:srgbClr val="29DDDA"/>
                </a:solidFill>
                <a:latin typeface="Open Sauce"/>
              </a:rPr>
              <a:t>Propriétés</a:t>
            </a:r>
            <a:endParaRPr lang="en-US" sz="2400" b="1" dirty="0">
              <a:solidFill>
                <a:srgbClr val="29DDDA"/>
              </a:solidFill>
              <a:latin typeface="Open Sauce"/>
            </a:endParaRPr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ACD6654E-197A-86DC-4D51-88DFD7647EC8}"/>
              </a:ext>
            </a:extLst>
          </p:cNvPr>
          <p:cNvSpPr/>
          <p:nvPr/>
        </p:nvSpPr>
        <p:spPr>
          <a:xfrm>
            <a:off x="13920705" y="5030258"/>
            <a:ext cx="3753733" cy="173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Open Sauce"/>
              </a:rPr>
              <a:t>Interface complète pour ajouter, modifier et supprimer des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propriétés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avec upload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d'images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optimisé</a:t>
            </a:r>
            <a:endParaRPr lang="en-US" sz="2450" dirty="0">
              <a:solidFill>
                <a:schemeClr val="bg1"/>
              </a:solidFill>
              <a:latin typeface="Open Sauce"/>
            </a:endParaRPr>
          </a:p>
        </p:txBody>
      </p:sp>
      <p:sp>
        <p:nvSpPr>
          <p:cNvPr id="23" name="Shape 13">
            <a:extLst>
              <a:ext uri="{FF2B5EF4-FFF2-40B4-BE49-F238E27FC236}">
                <a16:creationId xmlns:a16="http://schemas.microsoft.com/office/drawing/2014/main" id="{4BD65267-CC2D-C057-11A7-F802E499F2A1}"/>
              </a:ext>
            </a:extLst>
          </p:cNvPr>
          <p:cNvSpPr/>
          <p:nvPr/>
        </p:nvSpPr>
        <p:spPr>
          <a:xfrm>
            <a:off x="8048062" y="6412202"/>
            <a:ext cx="4368609" cy="3227098"/>
          </a:xfrm>
          <a:prstGeom prst="roundRect">
            <a:avLst>
              <a:gd name="adj" fmla="val 7296"/>
            </a:avLst>
          </a:prstGeom>
          <a:solidFill>
            <a:srgbClr val="0A081B">
              <a:alpha val="75000"/>
            </a:srgbClr>
          </a:solidFill>
          <a:ln/>
        </p:spPr>
      </p:sp>
      <p:sp>
        <p:nvSpPr>
          <p:cNvPr id="24" name="Shape 14">
            <a:extLst>
              <a:ext uri="{FF2B5EF4-FFF2-40B4-BE49-F238E27FC236}">
                <a16:creationId xmlns:a16="http://schemas.microsoft.com/office/drawing/2014/main" id="{59920366-D2FF-0204-9513-A9ECA69093F4}"/>
              </a:ext>
            </a:extLst>
          </p:cNvPr>
          <p:cNvSpPr/>
          <p:nvPr/>
        </p:nvSpPr>
        <p:spPr>
          <a:xfrm>
            <a:off x="8048064" y="6381723"/>
            <a:ext cx="4368608" cy="145412"/>
          </a:xfrm>
          <a:prstGeom prst="roundRect">
            <a:avLst>
              <a:gd name="adj" fmla="val 279668"/>
            </a:avLst>
          </a:prstGeom>
          <a:solidFill>
            <a:srgbClr val="37A7E7"/>
          </a:solidFill>
          <a:ln/>
        </p:spPr>
      </p:sp>
      <p:sp>
        <p:nvSpPr>
          <p:cNvPr id="25" name="Shape 15">
            <a:extLst>
              <a:ext uri="{FF2B5EF4-FFF2-40B4-BE49-F238E27FC236}">
                <a16:creationId xmlns:a16="http://schemas.microsoft.com/office/drawing/2014/main" id="{5F7A2EDB-2398-A25A-EEC2-DAB54043CB7A}"/>
              </a:ext>
            </a:extLst>
          </p:cNvPr>
          <p:cNvSpPr/>
          <p:nvPr/>
        </p:nvSpPr>
        <p:spPr>
          <a:xfrm>
            <a:off x="10257862" y="6085434"/>
            <a:ext cx="813257" cy="813257"/>
          </a:xfrm>
          <a:prstGeom prst="roundRect">
            <a:avLst>
              <a:gd name="adj" fmla="val 134102"/>
            </a:avLst>
          </a:prstGeom>
          <a:solidFill>
            <a:srgbClr val="37A7E7"/>
          </a:solidFill>
          <a:ln/>
        </p:spPr>
      </p:sp>
      <p:sp>
        <p:nvSpPr>
          <p:cNvPr id="26" name="Text 16">
            <a:extLst>
              <a:ext uri="{FF2B5EF4-FFF2-40B4-BE49-F238E27FC236}">
                <a16:creationId xmlns:a16="http://schemas.microsoft.com/office/drawing/2014/main" id="{0D147F1C-5FC7-A5A8-90B0-A59CA5A44CC7}"/>
              </a:ext>
            </a:extLst>
          </p:cNvPr>
          <p:cNvSpPr/>
          <p:nvPr/>
        </p:nvSpPr>
        <p:spPr>
          <a:xfrm>
            <a:off x="10541238" y="6255930"/>
            <a:ext cx="325331" cy="406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ea typeface="Spline Sans Bold" pitchFamily="34" charset="-122"/>
              </a:rPr>
              <a:t>3</a:t>
            </a:r>
            <a:endParaRPr lang="en-US" sz="2100" dirty="0"/>
          </a:p>
        </p:txBody>
      </p:sp>
      <p:sp>
        <p:nvSpPr>
          <p:cNvPr id="27" name="Text 17">
            <a:extLst>
              <a:ext uri="{FF2B5EF4-FFF2-40B4-BE49-F238E27FC236}">
                <a16:creationId xmlns:a16="http://schemas.microsoft.com/office/drawing/2014/main" id="{9408A648-2296-AFFE-A8AD-2A9B634C184F}"/>
              </a:ext>
            </a:extLst>
          </p:cNvPr>
          <p:cNvSpPr/>
          <p:nvPr/>
        </p:nvSpPr>
        <p:spPr>
          <a:xfrm>
            <a:off x="8540931" y="7179570"/>
            <a:ext cx="3012331" cy="376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400" b="1" dirty="0" err="1">
                <a:solidFill>
                  <a:srgbClr val="37A7E7"/>
                </a:solidFill>
                <a:latin typeface="Open Sauce"/>
              </a:rPr>
              <a:t>Suivi</a:t>
            </a:r>
            <a:r>
              <a:rPr lang="en-US" sz="2400" b="1" dirty="0">
                <a:solidFill>
                  <a:srgbClr val="37A7E7"/>
                </a:solidFill>
                <a:latin typeface="Open Sauce"/>
              </a:rPr>
              <a:t> </a:t>
            </a:r>
            <a:r>
              <a:rPr lang="en-US" sz="2400" b="1" dirty="0" err="1">
                <a:solidFill>
                  <a:srgbClr val="37A7E7"/>
                </a:solidFill>
                <a:latin typeface="Open Sauce"/>
              </a:rPr>
              <a:t>Réservations</a:t>
            </a:r>
            <a:endParaRPr lang="en-US" sz="2400" b="1" dirty="0">
              <a:solidFill>
                <a:srgbClr val="37A7E7"/>
              </a:solidFill>
              <a:latin typeface="Open Sauce"/>
            </a:endParaRPr>
          </a:p>
        </p:txBody>
      </p:sp>
      <p:sp>
        <p:nvSpPr>
          <p:cNvPr id="28" name="Text 18">
            <a:extLst>
              <a:ext uri="{FF2B5EF4-FFF2-40B4-BE49-F238E27FC236}">
                <a16:creationId xmlns:a16="http://schemas.microsoft.com/office/drawing/2014/main" id="{DCA04517-FE48-2D57-9729-C3CA4E90DF2D}"/>
              </a:ext>
            </a:extLst>
          </p:cNvPr>
          <p:cNvSpPr/>
          <p:nvPr/>
        </p:nvSpPr>
        <p:spPr>
          <a:xfrm>
            <a:off x="8405167" y="7631531"/>
            <a:ext cx="3753733" cy="86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50" dirty="0">
                <a:solidFill>
                  <a:schemeClr val="bg1"/>
                </a:solidFill>
                <a:latin typeface="Open Sauce"/>
              </a:rPr>
              <a:t>Vue d'ensemble des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réservations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en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</a:t>
            </a:r>
            <a:r>
              <a:rPr lang="en-US" sz="2450" dirty="0" err="1">
                <a:solidFill>
                  <a:schemeClr val="bg1"/>
                </a:solidFill>
                <a:latin typeface="Open Sauce"/>
              </a:rPr>
              <a:t>cours</a:t>
            </a:r>
            <a:r>
              <a:rPr lang="en-US" sz="2450" dirty="0">
                <a:solidFill>
                  <a:schemeClr val="bg1"/>
                </a:solidFill>
                <a:latin typeface="Open Sauce"/>
              </a:rPr>
              <a:t> et historique avec outils de gestion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B710618B-DBAD-2AB2-4168-83C377DD443D}"/>
              </a:ext>
            </a:extLst>
          </p:cNvPr>
          <p:cNvSpPr/>
          <p:nvPr/>
        </p:nvSpPr>
        <p:spPr>
          <a:xfrm>
            <a:off x="161139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1D4D8947-CF74-ABA9-8193-3C860B1A3B58}"/>
              </a:ext>
            </a:extLst>
          </p:cNvPr>
          <p:cNvSpPr/>
          <p:nvPr/>
        </p:nvSpPr>
        <p:spPr>
          <a:xfrm>
            <a:off x="15648108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BE764295-EFE4-8CFD-40EC-7C1C01ABF918}"/>
              </a:ext>
            </a:extLst>
          </p:cNvPr>
          <p:cNvSpPr/>
          <p:nvPr/>
        </p:nvSpPr>
        <p:spPr>
          <a:xfrm>
            <a:off x="151617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0E7981-9D26-AB67-B0AA-32FC3D86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67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44932">
            <a:off x="-739030" y="-364946"/>
            <a:ext cx="2681504" cy="2611114"/>
          </a:xfrm>
          <a:custGeom>
            <a:avLst/>
            <a:gdLst/>
            <a:ahLst/>
            <a:cxnLst/>
            <a:rect l="l" t="t" r="r" b="b"/>
            <a:pathLst>
              <a:path w="2681504" h="2611114">
                <a:moveTo>
                  <a:pt x="0" y="0"/>
                </a:moveTo>
                <a:lnTo>
                  <a:pt x="2681504" y="0"/>
                </a:lnTo>
                <a:lnTo>
                  <a:pt x="2681504" y="2611114"/>
                </a:lnTo>
                <a:lnTo>
                  <a:pt x="0" y="2611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78239" y="629551"/>
            <a:ext cx="7345938" cy="77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0"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Sécurité</a:t>
            </a: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 et Performance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9F1F362-5A3B-F2B7-7E86-DEE9F7493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0"/>
            <a:ext cx="6858000" cy="1028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hape 1">
            <a:extLst>
              <a:ext uri="{FF2B5EF4-FFF2-40B4-BE49-F238E27FC236}">
                <a16:creationId xmlns:a16="http://schemas.microsoft.com/office/drawing/2014/main" id="{5A8FB337-A9C8-288D-2A8D-01EFA499AA89}"/>
              </a:ext>
            </a:extLst>
          </p:cNvPr>
          <p:cNvSpPr/>
          <p:nvPr/>
        </p:nvSpPr>
        <p:spPr>
          <a:xfrm>
            <a:off x="685800" y="2117168"/>
            <a:ext cx="5021426" cy="4158779"/>
          </a:xfrm>
          <a:prstGeom prst="roundRect">
            <a:avLst>
              <a:gd name="adj" fmla="val 19959"/>
            </a:avLst>
          </a:prstGeom>
          <a:solidFill>
            <a:srgbClr val="0A081B"/>
          </a:solidFill>
          <a:ln w="76200">
            <a:solidFill>
              <a:srgbClr val="009E49"/>
            </a:solidFill>
            <a:prstDash val="solid"/>
          </a:ln>
        </p:spPr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4EC14890-D9FE-F124-FC45-48A78198FD1B}"/>
              </a:ext>
            </a:extLst>
          </p:cNvPr>
          <p:cNvSpPr/>
          <p:nvPr/>
        </p:nvSpPr>
        <p:spPr>
          <a:xfrm>
            <a:off x="1287282" y="2734981"/>
            <a:ext cx="4244511" cy="960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+mj-lt"/>
                <a:ea typeface="Spline Sans Bold" pitchFamily="34" charset="-122"/>
                <a:cs typeface="Spline Sans Bold" pitchFamily="34" charset="-120"/>
              </a:rPr>
              <a:t>Authentification Robuste</a:t>
            </a:r>
            <a:endParaRPr lang="en-US" sz="2150" dirty="0">
              <a:latin typeface="+mj-lt"/>
            </a:endParaRPr>
          </a:p>
        </p:txBody>
      </p:sp>
      <p:sp>
        <p:nvSpPr>
          <p:cNvPr id="15" name="Text 3">
            <a:extLst>
              <a:ext uri="{FF2B5EF4-FFF2-40B4-BE49-F238E27FC236}">
                <a16:creationId xmlns:a16="http://schemas.microsoft.com/office/drawing/2014/main" id="{26A4F62A-61D6-BAB6-7052-E42900E28469}"/>
              </a:ext>
            </a:extLst>
          </p:cNvPr>
          <p:cNvSpPr/>
          <p:nvPr/>
        </p:nvSpPr>
        <p:spPr>
          <a:xfrm>
            <a:off x="963096" y="3228380"/>
            <a:ext cx="4244512" cy="2213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ctr">
              <a:lnSpc>
                <a:spcPts val="4312"/>
              </a:lnSpc>
            </a:pPr>
            <a:r>
              <a:rPr lang="en-US" sz="2894" spc="46" dirty="0">
                <a:solidFill>
                  <a:schemeClr val="bg1"/>
                </a:solidFill>
                <a:latin typeface="Open Sauce"/>
              </a:rPr>
              <a:t>Firebase Auth avec vérification multi-facteurs et gestion sécurisée des sessions </a:t>
            </a:r>
            <a:r>
              <a:rPr lang="en-US" sz="2894" spc="46" dirty="0" err="1">
                <a:solidFill>
                  <a:schemeClr val="bg1"/>
                </a:solidFill>
                <a:latin typeface="Open Sauce"/>
              </a:rPr>
              <a:t>utilisateur</a:t>
            </a:r>
            <a:endParaRPr lang="en-US" sz="2894" spc="46" dirty="0">
              <a:solidFill>
                <a:schemeClr val="bg1"/>
              </a:solidFill>
              <a:latin typeface="Open Sauce"/>
            </a:endParaRP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FE80F478-FEEC-D50F-E8A6-8863F5BFED66}"/>
              </a:ext>
            </a:extLst>
          </p:cNvPr>
          <p:cNvSpPr/>
          <p:nvPr/>
        </p:nvSpPr>
        <p:spPr>
          <a:xfrm>
            <a:off x="5951208" y="2117168"/>
            <a:ext cx="5021592" cy="4158779"/>
          </a:xfrm>
          <a:prstGeom prst="roundRect">
            <a:avLst>
              <a:gd name="adj" fmla="val 19959"/>
            </a:avLst>
          </a:prstGeom>
          <a:solidFill>
            <a:srgbClr val="0A081B"/>
          </a:solidFill>
          <a:ln w="76200">
            <a:solidFill>
              <a:srgbClr val="009E49"/>
            </a:solidFill>
            <a:prstDash val="solid"/>
          </a:ln>
        </p:spPr>
      </p:sp>
      <p:sp>
        <p:nvSpPr>
          <p:cNvPr id="17" name="Text 5">
            <a:extLst>
              <a:ext uri="{FF2B5EF4-FFF2-40B4-BE49-F238E27FC236}">
                <a16:creationId xmlns:a16="http://schemas.microsoft.com/office/drawing/2014/main" id="{E8D768E4-BD19-7536-2B4F-9481EACECAC4}"/>
              </a:ext>
            </a:extLst>
          </p:cNvPr>
          <p:cNvSpPr/>
          <p:nvPr/>
        </p:nvSpPr>
        <p:spPr>
          <a:xfrm>
            <a:off x="6471822" y="2781300"/>
            <a:ext cx="3842880" cy="480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+mj-lt"/>
                <a:ea typeface="Spline Sans Bold" pitchFamily="34" charset="-122"/>
                <a:cs typeface="Spline Sans Bold" pitchFamily="34" charset="-120"/>
              </a:rPr>
              <a:t>Optimisation Vite</a:t>
            </a:r>
            <a:endParaRPr lang="en-US" sz="2150" dirty="0">
              <a:latin typeface="+mj-lt"/>
            </a:endParaRPr>
          </a:p>
        </p:txBody>
      </p:sp>
      <p:sp>
        <p:nvSpPr>
          <p:cNvPr id="18" name="Text 6">
            <a:extLst>
              <a:ext uri="{FF2B5EF4-FFF2-40B4-BE49-F238E27FC236}">
                <a16:creationId xmlns:a16="http://schemas.microsoft.com/office/drawing/2014/main" id="{747F3393-C2E3-990F-5512-EB5E8A8C4EDE}"/>
              </a:ext>
            </a:extLst>
          </p:cNvPr>
          <p:cNvSpPr/>
          <p:nvPr/>
        </p:nvSpPr>
        <p:spPr>
          <a:xfrm>
            <a:off x="6270924" y="3314700"/>
            <a:ext cx="4244676" cy="1660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12"/>
              </a:lnSpc>
              <a:buNone/>
            </a:pPr>
            <a:r>
              <a:rPr lang="en-US" sz="2894" spc="46" dirty="0">
                <a:solidFill>
                  <a:schemeClr val="bg1"/>
                </a:solidFill>
                <a:latin typeface="Open Sauce"/>
              </a:rPr>
              <a:t>Build ultra-rapide avec hot module replacement et code splitting </a:t>
            </a:r>
            <a:r>
              <a:rPr lang="en-US" sz="2894" spc="46" dirty="0" err="1">
                <a:solidFill>
                  <a:schemeClr val="bg1"/>
                </a:solidFill>
                <a:latin typeface="Open Sauce"/>
              </a:rPr>
              <a:t>automatique</a:t>
            </a:r>
            <a:endParaRPr lang="en-US" sz="2894" spc="46" dirty="0">
              <a:solidFill>
                <a:schemeClr val="bg1"/>
              </a:solidFill>
              <a:latin typeface="Open Sauce"/>
            </a:endParaRPr>
          </a:p>
        </p:txBody>
      </p:sp>
      <p:sp>
        <p:nvSpPr>
          <p:cNvPr id="19" name="Shape 7">
            <a:extLst>
              <a:ext uri="{FF2B5EF4-FFF2-40B4-BE49-F238E27FC236}">
                <a16:creationId xmlns:a16="http://schemas.microsoft.com/office/drawing/2014/main" id="{38D93953-B143-BCDA-8D9C-C51C65734A6F}"/>
              </a:ext>
            </a:extLst>
          </p:cNvPr>
          <p:cNvSpPr/>
          <p:nvPr/>
        </p:nvSpPr>
        <p:spPr>
          <a:xfrm>
            <a:off x="584024" y="6610508"/>
            <a:ext cx="10388776" cy="2571592"/>
          </a:xfrm>
          <a:prstGeom prst="roundRect">
            <a:avLst>
              <a:gd name="adj" fmla="val 32278"/>
            </a:avLst>
          </a:prstGeom>
          <a:solidFill>
            <a:srgbClr val="0A081B"/>
          </a:solidFill>
          <a:ln w="76200">
            <a:solidFill>
              <a:srgbClr val="009E49"/>
            </a:solidFill>
            <a:prstDash val="solid"/>
          </a:ln>
        </p:spPr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28EE2A88-2E7A-9920-98F7-109AD3A1F216}"/>
              </a:ext>
            </a:extLst>
          </p:cNvPr>
          <p:cNvSpPr/>
          <p:nvPr/>
        </p:nvSpPr>
        <p:spPr>
          <a:xfrm>
            <a:off x="1981200" y="6821464"/>
            <a:ext cx="2720081" cy="480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+mj-lt"/>
                <a:ea typeface="Spline Sans Bold" pitchFamily="34" charset="-122"/>
                <a:cs typeface="Spline Sans Bold" pitchFamily="34" charset="-120"/>
              </a:rPr>
              <a:t>Protection des Routes</a:t>
            </a:r>
            <a:endParaRPr lang="en-US" sz="2150" dirty="0">
              <a:latin typeface="+mj-lt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EF748D79-9BAE-E01C-661F-7565743C6B46}"/>
              </a:ext>
            </a:extLst>
          </p:cNvPr>
          <p:cNvSpPr/>
          <p:nvPr/>
        </p:nvSpPr>
        <p:spPr>
          <a:xfrm>
            <a:off x="1840359" y="7326477"/>
            <a:ext cx="7749281" cy="1106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312"/>
              </a:lnSpc>
              <a:buNone/>
            </a:pPr>
            <a:r>
              <a:rPr lang="en-US" sz="2894" spc="46" dirty="0">
                <a:solidFill>
                  <a:schemeClr val="bg1"/>
                </a:solidFill>
                <a:latin typeface="Open Sauce"/>
              </a:rPr>
              <a:t>Contrôle d'accès basé sur les rôles avec redirections automatiques et gestion des permissions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48A8C3A-AAF6-D129-09E1-51403F987B7A}"/>
              </a:ext>
            </a:extLst>
          </p:cNvPr>
          <p:cNvSpPr/>
          <p:nvPr/>
        </p:nvSpPr>
        <p:spPr>
          <a:xfrm>
            <a:off x="10934400" y="95404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BD6002AF-8124-BB20-9B7E-F74D233BC1A6}"/>
              </a:ext>
            </a:extLst>
          </p:cNvPr>
          <p:cNvSpPr/>
          <p:nvPr/>
        </p:nvSpPr>
        <p:spPr>
          <a:xfrm>
            <a:off x="10468585" y="95404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E35612E4-05FE-AF94-366A-FF3DC7D2C49F}"/>
              </a:ext>
            </a:extLst>
          </p:cNvPr>
          <p:cNvSpPr/>
          <p:nvPr/>
        </p:nvSpPr>
        <p:spPr>
          <a:xfrm>
            <a:off x="9982200" y="9540456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895D7D-6528-04DF-CC10-AB10145D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033303">
            <a:off x="7449103" y="1992022"/>
            <a:ext cx="3336994" cy="3249397"/>
          </a:xfrm>
          <a:custGeom>
            <a:avLst/>
            <a:gdLst/>
            <a:ahLst/>
            <a:cxnLst/>
            <a:rect l="l" t="t" r="r" b="b"/>
            <a:pathLst>
              <a:path w="2681504" h="2611114">
                <a:moveTo>
                  <a:pt x="0" y="0"/>
                </a:moveTo>
                <a:lnTo>
                  <a:pt x="2681504" y="0"/>
                </a:lnTo>
                <a:lnTo>
                  <a:pt x="2681504" y="2611114"/>
                </a:lnTo>
                <a:lnTo>
                  <a:pt x="0" y="2611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TextBox 6"/>
          <p:cNvSpPr txBox="1"/>
          <p:nvPr/>
        </p:nvSpPr>
        <p:spPr>
          <a:xfrm>
            <a:off x="4698700" y="419100"/>
            <a:ext cx="8890599" cy="774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44"/>
              </a:lnSpc>
              <a:spcBef>
                <a:spcPct val="0"/>
              </a:spcBef>
            </a:pP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Fonctionnalitées</a:t>
            </a:r>
            <a:r>
              <a:rPr lang="en-US" sz="4746" b="1" spc="-94" dirty="0">
                <a:solidFill>
                  <a:srgbClr val="191919"/>
                </a:solidFill>
                <a:latin typeface="Open Sauce Bold"/>
                <a:sym typeface="Open Sauce Bold"/>
              </a:rPr>
              <a:t> </a:t>
            </a:r>
            <a:r>
              <a:rPr lang="en-US" sz="4746" b="1" spc="-94" dirty="0" err="1">
                <a:solidFill>
                  <a:srgbClr val="191919"/>
                </a:solidFill>
                <a:latin typeface="Open Sauce Bold"/>
                <a:sym typeface="Open Sauce Bold"/>
              </a:rPr>
              <a:t>avancées</a:t>
            </a:r>
            <a:endParaRPr lang="en-US" sz="4746" b="1" spc="-94" dirty="0">
              <a:solidFill>
                <a:srgbClr val="191919"/>
              </a:solidFill>
              <a:latin typeface="Open Sauce Bold"/>
              <a:sym typeface="Open Sauce Bold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460C73BE-9A7E-9D3E-F5CA-70832CBF90E1}"/>
              </a:ext>
            </a:extLst>
          </p:cNvPr>
          <p:cNvSpPr/>
          <p:nvPr/>
        </p:nvSpPr>
        <p:spPr>
          <a:xfrm>
            <a:off x="3630787" y="2407511"/>
            <a:ext cx="3232072" cy="702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2700"/>
              </a:lnSpc>
              <a:buNone/>
            </a:pP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Visualisation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  <a:p>
            <a:pPr indent="0" algn="ctr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des Données</a:t>
            </a: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2615B169-D244-76FE-5DCF-D3660CEAA570}"/>
              </a:ext>
            </a:extLst>
          </p:cNvPr>
          <p:cNvSpPr/>
          <p:nvPr/>
        </p:nvSpPr>
        <p:spPr>
          <a:xfrm>
            <a:off x="3455822" y="3258479"/>
            <a:ext cx="3461436" cy="27393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Graphiques dynamiques avec Chart.js pour le suivi des performances et l'analyse des tendances</a:t>
            </a:r>
          </a:p>
        </p:txBody>
      </p:sp>
      <p:sp>
        <p:nvSpPr>
          <p:cNvPr id="13" name="Text 3">
            <a:extLst>
              <a:ext uri="{FF2B5EF4-FFF2-40B4-BE49-F238E27FC236}">
                <a16:creationId xmlns:a16="http://schemas.microsoft.com/office/drawing/2014/main" id="{9707F96C-45E9-AEED-2A19-4CEC056F413A}"/>
              </a:ext>
            </a:extLst>
          </p:cNvPr>
          <p:cNvSpPr/>
          <p:nvPr/>
        </p:nvSpPr>
        <p:spPr>
          <a:xfrm>
            <a:off x="11415579" y="2829889"/>
            <a:ext cx="3232072" cy="526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Gestion </a:t>
            </a: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d'État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  <a:p>
            <a:pPr algn="ctr">
              <a:lnSpc>
                <a:spcPts val="2700"/>
              </a:lnSpc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Moderne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3ECE730A-ED65-0468-1367-0FC62FCDE4FA}"/>
              </a:ext>
            </a:extLst>
          </p:cNvPr>
          <p:cNvSpPr/>
          <p:nvPr/>
        </p:nvSpPr>
        <p:spPr>
          <a:xfrm>
            <a:off x="11300897" y="3614800"/>
            <a:ext cx="3461436" cy="2053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100"/>
              </a:lnSpc>
            </a:pP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Architecture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basée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sur React Hooks pour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une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gestion d'état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prévisible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et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performante</a:t>
            </a:r>
            <a:endParaRPr lang="en-US" sz="2772" spc="44" dirty="0">
              <a:solidFill>
                <a:srgbClr val="191919"/>
              </a:solidFill>
              <a:latin typeface="Open Sauce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A35430B-E68A-F605-D6DD-CDD74F8F19DC}"/>
              </a:ext>
            </a:extLst>
          </p:cNvPr>
          <p:cNvSpPr/>
          <p:nvPr/>
        </p:nvSpPr>
        <p:spPr>
          <a:xfrm>
            <a:off x="10909001" y="1883025"/>
            <a:ext cx="4330999" cy="43946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B27F0BC-0D64-857F-0C17-9AFD85838040}"/>
              </a:ext>
            </a:extLst>
          </p:cNvPr>
          <p:cNvSpPr/>
          <p:nvPr/>
        </p:nvSpPr>
        <p:spPr>
          <a:xfrm>
            <a:off x="2998622" y="1883025"/>
            <a:ext cx="4330999" cy="4394690"/>
          </a:xfrm>
          <a:prstGeom prst="ellipse">
            <a:avLst/>
          </a:prstGeom>
          <a:noFill/>
          <a:ln w="57150">
            <a:solidFill>
              <a:srgbClr val="009E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E18288F3-F244-114E-DEAA-68F1AE7B88C8}"/>
              </a:ext>
            </a:extLst>
          </p:cNvPr>
          <p:cNvSpPr/>
          <p:nvPr/>
        </p:nvSpPr>
        <p:spPr>
          <a:xfrm>
            <a:off x="7490521" y="6191243"/>
            <a:ext cx="3232072" cy="5269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231F20"/>
                </a:solidFill>
                <a:latin typeface="Open Sauce"/>
              </a:rPr>
              <a:t>Export</a:t>
            </a:r>
          </a:p>
          <a:p>
            <a:pPr indent="0" algn="ctr">
              <a:lnSpc>
                <a:spcPts val="2700"/>
              </a:lnSpc>
              <a:buNone/>
            </a:pPr>
            <a:r>
              <a:rPr lang="en-US" sz="2800" b="1" dirty="0" err="1">
                <a:solidFill>
                  <a:srgbClr val="231F20"/>
                </a:solidFill>
                <a:latin typeface="Open Sauce"/>
              </a:rPr>
              <a:t>Documentaire</a:t>
            </a:r>
            <a:endParaRPr lang="en-US" sz="2800" b="1" dirty="0">
              <a:solidFill>
                <a:srgbClr val="231F20"/>
              </a:solidFill>
              <a:latin typeface="Open Sauce"/>
            </a:endParaRP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3E68BB57-8074-A8C5-B67D-1EF75870BEE3}"/>
              </a:ext>
            </a:extLst>
          </p:cNvPr>
          <p:cNvSpPr/>
          <p:nvPr/>
        </p:nvSpPr>
        <p:spPr>
          <a:xfrm>
            <a:off x="7375839" y="6976154"/>
            <a:ext cx="3461436" cy="2053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ctr">
              <a:lnSpc>
                <a:spcPts val="3100"/>
              </a:lnSpc>
              <a:buNone/>
            </a:pP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Génération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automatique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de rapports CSV pour le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suivi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</a:t>
            </a:r>
            <a:r>
              <a:rPr lang="en-US" sz="2772" spc="44" dirty="0" err="1">
                <a:solidFill>
                  <a:srgbClr val="191919"/>
                </a:solidFill>
                <a:latin typeface="Open Sauce"/>
              </a:rPr>
              <a:t>en</a:t>
            </a:r>
            <a:r>
              <a:rPr lang="en-US" sz="2772" spc="44" dirty="0">
                <a:solidFill>
                  <a:srgbClr val="191919"/>
                </a:solidFill>
                <a:latin typeface="Open Sauce"/>
              </a:rPr>
              <a:t> tout temps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2E0A76-8937-A2F4-79EC-34204D069472}"/>
              </a:ext>
            </a:extLst>
          </p:cNvPr>
          <p:cNvSpPr/>
          <p:nvPr/>
        </p:nvSpPr>
        <p:spPr>
          <a:xfrm>
            <a:off x="6946601" y="5312025"/>
            <a:ext cx="4330999" cy="439469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9B437092-89A8-4A28-3668-2EB9C02C68C3}"/>
              </a:ext>
            </a:extLst>
          </p:cNvPr>
          <p:cNvSpPr/>
          <p:nvPr/>
        </p:nvSpPr>
        <p:spPr>
          <a:xfrm>
            <a:off x="161139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1A362353-68BE-B478-2E28-7D858EB9C023}"/>
              </a:ext>
            </a:extLst>
          </p:cNvPr>
          <p:cNvSpPr/>
          <p:nvPr/>
        </p:nvSpPr>
        <p:spPr>
          <a:xfrm>
            <a:off x="15648108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50E13158-04BF-DED7-ACFF-58319F402197}"/>
              </a:ext>
            </a:extLst>
          </p:cNvPr>
          <p:cNvSpPr/>
          <p:nvPr/>
        </p:nvSpPr>
        <p:spPr>
          <a:xfrm>
            <a:off x="151617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26A029-EBB6-C9C6-0156-B1656EDD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61139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5648108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5161723" y="9258300"/>
            <a:ext cx="327444" cy="32744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9E49"/>
          </a:solidFill>
          <a:ln cap="sq">
            <a:noFill/>
            <a:prstDash val="solid"/>
            <a:miter/>
          </a:ln>
        </p:spPr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DC1D708-8689-C41F-F017-8F5E66B59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6858000" cy="10287000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339F91DF-DA04-38F8-94F1-34D810AFA80E}"/>
              </a:ext>
            </a:extLst>
          </p:cNvPr>
          <p:cNvSpPr/>
          <p:nvPr/>
        </p:nvSpPr>
        <p:spPr>
          <a:xfrm>
            <a:off x="8357474" y="1745456"/>
            <a:ext cx="5504021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6644"/>
              </a:lnSpc>
              <a:spcBef>
                <a:spcPct val="0"/>
              </a:spcBef>
              <a:buNone/>
            </a:pPr>
            <a:r>
              <a:rPr lang="en-US" sz="4746" b="1" spc="-94" dirty="0">
                <a:solidFill>
                  <a:srgbClr val="191919"/>
                </a:solidFill>
                <a:latin typeface="Open Sauce Bold"/>
              </a:rPr>
              <a:t>Progressive Web App</a:t>
            </a:r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4FE29AAD-0559-4770-439C-D6A3955F5630}"/>
              </a:ext>
            </a:extLst>
          </p:cNvPr>
          <p:cNvSpPr/>
          <p:nvPr/>
        </p:nvSpPr>
        <p:spPr>
          <a:xfrm>
            <a:off x="8635127" y="2801541"/>
            <a:ext cx="30480" cy="5085159"/>
          </a:xfrm>
          <a:prstGeom prst="roundRect">
            <a:avLst>
              <a:gd name="adj" fmla="val 1215000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2DEC8D9A-847A-22A4-D76C-1018BB0D9A4B}"/>
              </a:ext>
            </a:extLst>
          </p:cNvPr>
          <p:cNvSpPr/>
          <p:nvPr/>
        </p:nvSpPr>
        <p:spPr>
          <a:xfrm>
            <a:off x="8882361" y="3063954"/>
            <a:ext cx="740569" cy="30480"/>
          </a:xfrm>
          <a:prstGeom prst="roundRect">
            <a:avLst>
              <a:gd name="adj" fmla="val 1215000"/>
            </a:avLst>
          </a:prstGeom>
          <a:solidFill>
            <a:srgbClr val="16FFBB"/>
          </a:solidFill>
          <a:ln/>
        </p:spPr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F0939CF7-7AA1-61B3-2D95-F414967FCEA7}"/>
              </a:ext>
            </a:extLst>
          </p:cNvPr>
          <p:cNvSpPr/>
          <p:nvPr/>
        </p:nvSpPr>
        <p:spPr>
          <a:xfrm>
            <a:off x="8357414" y="2801541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16FFBB"/>
            </a:solidFill>
            <a:prstDash val="solid"/>
          </a:ln>
        </p:spPr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728C2839-87FB-67A9-628D-8ECD65967C6D}"/>
              </a:ext>
            </a:extLst>
          </p:cNvPr>
          <p:cNvSpPr/>
          <p:nvPr/>
        </p:nvSpPr>
        <p:spPr>
          <a:xfrm>
            <a:off x="8470523" y="2873454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E0E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5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5623841E-7143-572B-F582-244D3BA6633C}"/>
              </a:ext>
            </a:extLst>
          </p:cNvPr>
          <p:cNvSpPr/>
          <p:nvPr/>
        </p:nvSpPr>
        <p:spPr>
          <a:xfrm>
            <a:off x="9869567" y="288631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231F20"/>
                </a:solidFill>
                <a:latin typeface="Open Sauce"/>
              </a:rPr>
              <a:t>PWA Ready</a:t>
            </a:r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92519DFC-36AF-4D22-1BA6-524C9E744F6C}"/>
              </a:ext>
            </a:extLst>
          </p:cNvPr>
          <p:cNvSpPr/>
          <p:nvPr/>
        </p:nvSpPr>
        <p:spPr>
          <a:xfrm>
            <a:off x="9869567" y="3377327"/>
            <a:ext cx="590383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Application web progressive installable offrant une expérience native sur tous les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appareils</a:t>
            </a:r>
            <a:endParaRPr lang="en-US" sz="1900" spc="44" dirty="0">
              <a:solidFill>
                <a:srgbClr val="191919"/>
              </a:solidFill>
              <a:latin typeface="Open Sauce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C3197636-6FA1-36C2-ACDB-1C90ABFBC70A}"/>
              </a:ext>
            </a:extLst>
          </p:cNvPr>
          <p:cNvSpPr/>
          <p:nvPr/>
        </p:nvSpPr>
        <p:spPr>
          <a:xfrm>
            <a:off x="8882361" y="4923591"/>
            <a:ext cx="740569" cy="30480"/>
          </a:xfrm>
          <a:prstGeom prst="roundRect">
            <a:avLst>
              <a:gd name="adj" fmla="val 1215000"/>
            </a:avLst>
          </a:prstGeom>
          <a:solidFill>
            <a:srgbClr val="29DDDA"/>
          </a:solidFill>
          <a:ln/>
        </p:spPr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6B38B134-183E-930F-3549-70E438D8025A}"/>
              </a:ext>
            </a:extLst>
          </p:cNvPr>
          <p:cNvSpPr/>
          <p:nvPr/>
        </p:nvSpPr>
        <p:spPr>
          <a:xfrm>
            <a:off x="8357414" y="466117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29DDDA"/>
            </a:solidFill>
            <a:prstDash val="solid"/>
          </a:ln>
        </p:spPr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FDCD94B4-475E-FE90-379A-07B8DADC4DE2}"/>
              </a:ext>
            </a:extLst>
          </p:cNvPr>
          <p:cNvSpPr/>
          <p:nvPr/>
        </p:nvSpPr>
        <p:spPr>
          <a:xfrm>
            <a:off x="8470523" y="4733091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50"/>
              </a:lnSpc>
            </a:pPr>
            <a:r>
              <a:rPr lang="en-US" sz="2550" b="1" dirty="0">
                <a:solidFill>
                  <a:srgbClr val="E0E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20AA75EA-E749-36CC-A794-07ABBF3106B7}"/>
              </a:ext>
            </a:extLst>
          </p:cNvPr>
          <p:cNvSpPr/>
          <p:nvPr/>
        </p:nvSpPr>
        <p:spPr>
          <a:xfrm>
            <a:off x="9869567" y="4745950"/>
            <a:ext cx="2766179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31F20"/>
                </a:solidFill>
                <a:latin typeface="Open Sauce"/>
              </a:rPr>
              <a:t>Capacitor Integration</a:t>
            </a:r>
          </a:p>
        </p:txBody>
      </p:sp>
      <p:sp>
        <p:nvSpPr>
          <p:cNvPr id="34" name="Text 11">
            <a:extLst>
              <a:ext uri="{FF2B5EF4-FFF2-40B4-BE49-F238E27FC236}">
                <a16:creationId xmlns:a16="http://schemas.microsoft.com/office/drawing/2014/main" id="{60693323-9EB2-EAC1-6865-DB26389330DA}"/>
              </a:ext>
            </a:extLst>
          </p:cNvPr>
          <p:cNvSpPr/>
          <p:nvPr/>
        </p:nvSpPr>
        <p:spPr>
          <a:xfrm>
            <a:off x="9869567" y="5236964"/>
            <a:ext cx="590383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Configuration optimisée pour le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déploiement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 sur Android via Capacitor</a:t>
            </a:r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3759D0EA-1FCC-80DB-C23E-3E44F04B4565}"/>
              </a:ext>
            </a:extLst>
          </p:cNvPr>
          <p:cNvSpPr/>
          <p:nvPr/>
        </p:nvSpPr>
        <p:spPr>
          <a:xfrm>
            <a:off x="8882361" y="6783229"/>
            <a:ext cx="740569" cy="30480"/>
          </a:xfrm>
          <a:prstGeom prst="roundRect">
            <a:avLst>
              <a:gd name="adj" fmla="val 1215000"/>
            </a:avLst>
          </a:prstGeom>
          <a:solidFill>
            <a:srgbClr val="37A7E7"/>
          </a:solidFill>
          <a:ln/>
        </p:spPr>
      </p:sp>
      <p:sp>
        <p:nvSpPr>
          <p:cNvPr id="36" name="Shape 13">
            <a:extLst>
              <a:ext uri="{FF2B5EF4-FFF2-40B4-BE49-F238E27FC236}">
                <a16:creationId xmlns:a16="http://schemas.microsoft.com/office/drawing/2014/main" id="{894BA36D-C14E-E010-8930-23FF8F69DE40}"/>
              </a:ext>
            </a:extLst>
          </p:cNvPr>
          <p:cNvSpPr/>
          <p:nvPr/>
        </p:nvSpPr>
        <p:spPr>
          <a:xfrm>
            <a:off x="8357414" y="6520815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0A081B"/>
          </a:solidFill>
          <a:ln w="30480">
            <a:solidFill>
              <a:srgbClr val="37A7E7"/>
            </a:solidFill>
            <a:prstDash val="solid"/>
          </a:ln>
        </p:spPr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A7B49530-B619-5279-816B-B6C2CD85F8BE}"/>
              </a:ext>
            </a:extLst>
          </p:cNvPr>
          <p:cNvSpPr/>
          <p:nvPr/>
        </p:nvSpPr>
        <p:spPr>
          <a:xfrm>
            <a:off x="8470523" y="6592729"/>
            <a:ext cx="329089" cy="411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E0E4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8" name="Text 15">
            <a:extLst>
              <a:ext uri="{FF2B5EF4-FFF2-40B4-BE49-F238E27FC236}">
                <a16:creationId xmlns:a16="http://schemas.microsoft.com/office/drawing/2014/main" id="{098D24AE-ACEA-9311-C870-F9EE4E78298D}"/>
              </a:ext>
            </a:extLst>
          </p:cNvPr>
          <p:cNvSpPr/>
          <p:nvPr/>
        </p:nvSpPr>
        <p:spPr>
          <a:xfrm>
            <a:off x="9869567" y="660558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150" b="1" dirty="0">
                <a:solidFill>
                  <a:srgbClr val="231F20"/>
                </a:solidFill>
                <a:latin typeface="Open Sauce"/>
              </a:rPr>
              <a:t>Offline First</a:t>
            </a:r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F8155084-5346-0322-4CFE-79D8E255CFCA}"/>
              </a:ext>
            </a:extLst>
          </p:cNvPr>
          <p:cNvSpPr/>
          <p:nvPr/>
        </p:nvSpPr>
        <p:spPr>
          <a:xfrm>
            <a:off x="9869567" y="7096601"/>
            <a:ext cx="5903833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100"/>
              </a:lnSpc>
              <a:buNone/>
            </a:pP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Fonctionnement hors ligne intelligent pour s'adapter aux contraintes de </a:t>
            </a:r>
            <a:r>
              <a:rPr lang="en-US" sz="1900" spc="44" dirty="0" err="1">
                <a:solidFill>
                  <a:srgbClr val="191919"/>
                </a:solidFill>
                <a:latin typeface="Open Sauce"/>
              </a:rPr>
              <a:t>connectivité</a:t>
            </a:r>
            <a:r>
              <a:rPr lang="en-US" sz="1900" spc="44" dirty="0">
                <a:solidFill>
                  <a:srgbClr val="191919"/>
                </a:solidFill>
                <a:latin typeface="Open Sauce"/>
              </a:rPr>
              <a:t> locales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0C2D59-7EEC-8A91-CCC5-76A513B6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98837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479</Words>
  <Application>Microsoft Office PowerPoint</Application>
  <PresentationFormat>Personnalisé</PresentationFormat>
  <Paragraphs>95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Open Sans</vt:lpstr>
      <vt:lpstr>Open Sauce</vt:lpstr>
      <vt:lpstr>Spline Sans Bold</vt:lpstr>
      <vt:lpstr>Open Sauce Bold</vt:lpstr>
      <vt:lpstr>Calibri</vt:lpstr>
      <vt:lpstr>Barlow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projet systeme de gestion d'inventaire</dc:title>
  <dc:creator>Augustin M. MILLOGO</dc:creator>
  <cp:lastModifiedBy>Augustin Maré MILLOGO</cp:lastModifiedBy>
  <cp:revision>15</cp:revision>
  <dcterms:created xsi:type="dcterms:W3CDTF">2006-08-16T00:00:00Z</dcterms:created>
  <dcterms:modified xsi:type="dcterms:W3CDTF">2025-09-25T16:49:17Z</dcterms:modified>
  <dc:identifier>DAGfobDMt1M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2496638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S10.9.2</vt:lpwstr>
  </property>
</Properties>
</file>