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58" r:id="rId4"/>
    <p:sldId id="260" r:id="rId5"/>
    <p:sldId id="262" r:id="rId6"/>
    <p:sldId id="264" r:id="rId7"/>
    <p:sldId id="266" r:id="rId8"/>
    <p:sldId id="268" r:id="rId9"/>
    <p:sldId id="270" r:id="rId10"/>
    <p:sldId id="271" r:id="rId1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61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56DF13-C133-4DE8-BB14-DB78852266E3}" type="datetimeFigureOut">
              <a:rPr lang="fr-FR" smtClean="0"/>
              <a:t>25/09/2025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FF2E65-D40F-4281-98F4-BD13B0582BAF}" type="slidenum">
              <a:rPr lang="fr-FR" smtClean="0"/>
              <a:t>‹N°›</a:t>
            </a:fld>
            <a:endParaRPr lang="fr-FR"/>
          </a:p>
        </p:txBody>
      </p:sp>
    </p:spTree>
    <p:extLst>
      <p:ext uri="{BB962C8B-B14F-4D97-AF65-F5344CB8AC3E}">
        <p14:creationId xmlns:p14="http://schemas.microsoft.com/office/powerpoint/2010/main" val="3358454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3374A6-7190-E5BB-E1A4-0FDC89A29FF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32964C6-AD14-E46B-D15C-2D198A1B3C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7DABD26-A48C-0DDA-32FB-57E96D42C1AB}"/>
              </a:ext>
            </a:extLst>
          </p:cNvPr>
          <p:cNvSpPr>
            <a:spLocks noGrp="1"/>
          </p:cNvSpPr>
          <p:nvPr>
            <p:ph type="dt" sz="half" idx="10"/>
          </p:nvPr>
        </p:nvSpPr>
        <p:spPr/>
        <p:txBody>
          <a:bodyPr/>
          <a:lstStyle/>
          <a:p>
            <a:fld id="{69860316-BFA0-47A9-95F8-F5B591D38D06}" type="datetimeFigureOut">
              <a:rPr lang="fr-FR" smtClean="0"/>
              <a:t>25/09/2025</a:t>
            </a:fld>
            <a:endParaRPr lang="fr-FR"/>
          </a:p>
        </p:txBody>
      </p:sp>
      <p:sp>
        <p:nvSpPr>
          <p:cNvPr id="5" name="Espace réservé du pied de page 4">
            <a:extLst>
              <a:ext uri="{FF2B5EF4-FFF2-40B4-BE49-F238E27FC236}">
                <a16:creationId xmlns:a16="http://schemas.microsoft.com/office/drawing/2014/main" id="{CFBCF755-C042-052F-F698-FA29AD65B78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7E0E36F-29B7-E67F-9F6D-3539370AC3D1}"/>
              </a:ext>
            </a:extLst>
          </p:cNvPr>
          <p:cNvSpPr>
            <a:spLocks noGrp="1"/>
          </p:cNvSpPr>
          <p:nvPr>
            <p:ph type="sldNum" sz="quarter" idx="12"/>
          </p:nvPr>
        </p:nvSpPr>
        <p:spPr/>
        <p:txBody>
          <a:bodyPr/>
          <a:lstStyle/>
          <a:p>
            <a:fld id="{B165FC64-92A7-419D-85EA-03D2B41D8E65}" type="slidenum">
              <a:rPr lang="fr-FR" smtClean="0"/>
              <a:t>‹N°›</a:t>
            </a:fld>
            <a:endParaRPr lang="fr-FR"/>
          </a:p>
        </p:txBody>
      </p:sp>
    </p:spTree>
    <p:extLst>
      <p:ext uri="{BB962C8B-B14F-4D97-AF65-F5344CB8AC3E}">
        <p14:creationId xmlns:p14="http://schemas.microsoft.com/office/powerpoint/2010/main" val="2058814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9EC4F3-2F93-433F-3D26-2D5CAAACD76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3139F0E-99C8-9B20-AAE7-DB85627C354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4F27043-DEFC-F645-C1F1-D48C892BC0DF}"/>
              </a:ext>
            </a:extLst>
          </p:cNvPr>
          <p:cNvSpPr>
            <a:spLocks noGrp="1"/>
          </p:cNvSpPr>
          <p:nvPr>
            <p:ph type="dt" sz="half" idx="10"/>
          </p:nvPr>
        </p:nvSpPr>
        <p:spPr/>
        <p:txBody>
          <a:bodyPr/>
          <a:lstStyle/>
          <a:p>
            <a:fld id="{69860316-BFA0-47A9-95F8-F5B591D38D06}" type="datetimeFigureOut">
              <a:rPr lang="fr-FR" smtClean="0"/>
              <a:t>25/09/2025</a:t>
            </a:fld>
            <a:endParaRPr lang="fr-FR"/>
          </a:p>
        </p:txBody>
      </p:sp>
      <p:sp>
        <p:nvSpPr>
          <p:cNvPr id="5" name="Espace réservé du pied de page 4">
            <a:extLst>
              <a:ext uri="{FF2B5EF4-FFF2-40B4-BE49-F238E27FC236}">
                <a16:creationId xmlns:a16="http://schemas.microsoft.com/office/drawing/2014/main" id="{28E4051F-CFD7-9ADE-E0B5-355CD038C25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19A76EC-3D51-9B5D-31A8-524540C6FA1B}"/>
              </a:ext>
            </a:extLst>
          </p:cNvPr>
          <p:cNvSpPr>
            <a:spLocks noGrp="1"/>
          </p:cNvSpPr>
          <p:nvPr>
            <p:ph type="sldNum" sz="quarter" idx="12"/>
          </p:nvPr>
        </p:nvSpPr>
        <p:spPr/>
        <p:txBody>
          <a:bodyPr/>
          <a:lstStyle/>
          <a:p>
            <a:fld id="{B165FC64-92A7-419D-85EA-03D2B41D8E65}" type="slidenum">
              <a:rPr lang="fr-FR" smtClean="0"/>
              <a:t>‹N°›</a:t>
            </a:fld>
            <a:endParaRPr lang="fr-FR"/>
          </a:p>
        </p:txBody>
      </p:sp>
    </p:spTree>
    <p:extLst>
      <p:ext uri="{BB962C8B-B14F-4D97-AF65-F5344CB8AC3E}">
        <p14:creationId xmlns:p14="http://schemas.microsoft.com/office/powerpoint/2010/main" val="1243534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D23037D-8D2F-B57B-FEBC-0BDDBC2908C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6F6C3BE-A81C-2DE8-CDCD-A77730D531B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7D1F87A-1DB4-6D01-8422-D523D076F9C4}"/>
              </a:ext>
            </a:extLst>
          </p:cNvPr>
          <p:cNvSpPr>
            <a:spLocks noGrp="1"/>
          </p:cNvSpPr>
          <p:nvPr>
            <p:ph type="dt" sz="half" idx="10"/>
          </p:nvPr>
        </p:nvSpPr>
        <p:spPr/>
        <p:txBody>
          <a:bodyPr/>
          <a:lstStyle/>
          <a:p>
            <a:fld id="{69860316-BFA0-47A9-95F8-F5B591D38D06}" type="datetimeFigureOut">
              <a:rPr lang="fr-FR" smtClean="0"/>
              <a:t>25/09/2025</a:t>
            </a:fld>
            <a:endParaRPr lang="fr-FR"/>
          </a:p>
        </p:txBody>
      </p:sp>
      <p:sp>
        <p:nvSpPr>
          <p:cNvPr id="5" name="Espace réservé du pied de page 4">
            <a:extLst>
              <a:ext uri="{FF2B5EF4-FFF2-40B4-BE49-F238E27FC236}">
                <a16:creationId xmlns:a16="http://schemas.microsoft.com/office/drawing/2014/main" id="{8FC065DD-6508-E9B5-0C8F-3228EDB760F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B4EEA84-1BF7-FB3B-5262-FC1CA4B3D324}"/>
              </a:ext>
            </a:extLst>
          </p:cNvPr>
          <p:cNvSpPr>
            <a:spLocks noGrp="1"/>
          </p:cNvSpPr>
          <p:nvPr>
            <p:ph type="sldNum" sz="quarter" idx="12"/>
          </p:nvPr>
        </p:nvSpPr>
        <p:spPr/>
        <p:txBody>
          <a:bodyPr/>
          <a:lstStyle/>
          <a:p>
            <a:fld id="{B165FC64-92A7-419D-85EA-03D2B41D8E65}" type="slidenum">
              <a:rPr lang="fr-FR" smtClean="0"/>
              <a:t>‹N°›</a:t>
            </a:fld>
            <a:endParaRPr lang="fr-FR"/>
          </a:p>
        </p:txBody>
      </p:sp>
    </p:spTree>
    <p:extLst>
      <p:ext uri="{BB962C8B-B14F-4D97-AF65-F5344CB8AC3E}">
        <p14:creationId xmlns:p14="http://schemas.microsoft.com/office/powerpoint/2010/main" val="3117365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FA2868-65D5-3C21-ECC7-CBDF433DF91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5648C58-10A4-7D02-0B77-4DD707CC3CD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B05A240-007C-24FC-4704-5B1DDA2B193F}"/>
              </a:ext>
            </a:extLst>
          </p:cNvPr>
          <p:cNvSpPr>
            <a:spLocks noGrp="1"/>
          </p:cNvSpPr>
          <p:nvPr>
            <p:ph type="dt" sz="half" idx="10"/>
          </p:nvPr>
        </p:nvSpPr>
        <p:spPr/>
        <p:txBody>
          <a:bodyPr/>
          <a:lstStyle/>
          <a:p>
            <a:fld id="{69860316-BFA0-47A9-95F8-F5B591D38D06}" type="datetimeFigureOut">
              <a:rPr lang="fr-FR" smtClean="0"/>
              <a:t>25/09/2025</a:t>
            </a:fld>
            <a:endParaRPr lang="fr-FR"/>
          </a:p>
        </p:txBody>
      </p:sp>
      <p:sp>
        <p:nvSpPr>
          <p:cNvPr id="5" name="Espace réservé du pied de page 4">
            <a:extLst>
              <a:ext uri="{FF2B5EF4-FFF2-40B4-BE49-F238E27FC236}">
                <a16:creationId xmlns:a16="http://schemas.microsoft.com/office/drawing/2014/main" id="{9E1230D5-7805-F691-95A4-FC0B06A2A22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2AAA411-B204-91F4-BCCA-E6E863DC2F09}"/>
              </a:ext>
            </a:extLst>
          </p:cNvPr>
          <p:cNvSpPr>
            <a:spLocks noGrp="1"/>
          </p:cNvSpPr>
          <p:nvPr>
            <p:ph type="sldNum" sz="quarter" idx="12"/>
          </p:nvPr>
        </p:nvSpPr>
        <p:spPr/>
        <p:txBody>
          <a:bodyPr/>
          <a:lstStyle/>
          <a:p>
            <a:fld id="{B165FC64-92A7-419D-85EA-03D2B41D8E65}" type="slidenum">
              <a:rPr lang="fr-FR" smtClean="0"/>
              <a:t>‹N°›</a:t>
            </a:fld>
            <a:endParaRPr lang="fr-FR"/>
          </a:p>
        </p:txBody>
      </p:sp>
    </p:spTree>
    <p:extLst>
      <p:ext uri="{BB962C8B-B14F-4D97-AF65-F5344CB8AC3E}">
        <p14:creationId xmlns:p14="http://schemas.microsoft.com/office/powerpoint/2010/main" val="1159318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C0D7D6-08A3-62B1-524C-FBB8D70F2A6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D73ECA8-6512-5C7F-D77A-5EE71545DD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3D31FDA-8C46-9637-AE15-55FC046BA1C2}"/>
              </a:ext>
            </a:extLst>
          </p:cNvPr>
          <p:cNvSpPr>
            <a:spLocks noGrp="1"/>
          </p:cNvSpPr>
          <p:nvPr>
            <p:ph type="dt" sz="half" idx="10"/>
          </p:nvPr>
        </p:nvSpPr>
        <p:spPr/>
        <p:txBody>
          <a:bodyPr/>
          <a:lstStyle/>
          <a:p>
            <a:fld id="{69860316-BFA0-47A9-95F8-F5B591D38D06}" type="datetimeFigureOut">
              <a:rPr lang="fr-FR" smtClean="0"/>
              <a:t>25/09/2025</a:t>
            </a:fld>
            <a:endParaRPr lang="fr-FR"/>
          </a:p>
        </p:txBody>
      </p:sp>
      <p:sp>
        <p:nvSpPr>
          <p:cNvPr id="5" name="Espace réservé du pied de page 4">
            <a:extLst>
              <a:ext uri="{FF2B5EF4-FFF2-40B4-BE49-F238E27FC236}">
                <a16:creationId xmlns:a16="http://schemas.microsoft.com/office/drawing/2014/main" id="{59CD86B2-07F0-F922-A048-1471E418ED4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C7CC060-B07F-3FE4-8DB2-744C7F5C12B0}"/>
              </a:ext>
            </a:extLst>
          </p:cNvPr>
          <p:cNvSpPr>
            <a:spLocks noGrp="1"/>
          </p:cNvSpPr>
          <p:nvPr>
            <p:ph type="sldNum" sz="quarter" idx="12"/>
          </p:nvPr>
        </p:nvSpPr>
        <p:spPr/>
        <p:txBody>
          <a:bodyPr/>
          <a:lstStyle/>
          <a:p>
            <a:fld id="{B165FC64-92A7-419D-85EA-03D2B41D8E65}" type="slidenum">
              <a:rPr lang="fr-FR" smtClean="0"/>
              <a:t>‹N°›</a:t>
            </a:fld>
            <a:endParaRPr lang="fr-FR"/>
          </a:p>
        </p:txBody>
      </p:sp>
    </p:spTree>
    <p:extLst>
      <p:ext uri="{BB962C8B-B14F-4D97-AF65-F5344CB8AC3E}">
        <p14:creationId xmlns:p14="http://schemas.microsoft.com/office/powerpoint/2010/main" val="2407474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102A8D-2CB3-74AB-C2CF-3AE76A521EC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D9FC39A-3D77-8A37-4718-58845CA3E26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18A5D5A-EA23-0599-4BCD-9AF11705DFF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FD1C5F9-560D-29BE-3519-2718FCBFE2BA}"/>
              </a:ext>
            </a:extLst>
          </p:cNvPr>
          <p:cNvSpPr>
            <a:spLocks noGrp="1"/>
          </p:cNvSpPr>
          <p:nvPr>
            <p:ph type="dt" sz="half" idx="10"/>
          </p:nvPr>
        </p:nvSpPr>
        <p:spPr/>
        <p:txBody>
          <a:bodyPr/>
          <a:lstStyle/>
          <a:p>
            <a:fld id="{69860316-BFA0-47A9-95F8-F5B591D38D06}" type="datetimeFigureOut">
              <a:rPr lang="fr-FR" smtClean="0"/>
              <a:t>25/09/2025</a:t>
            </a:fld>
            <a:endParaRPr lang="fr-FR"/>
          </a:p>
        </p:txBody>
      </p:sp>
      <p:sp>
        <p:nvSpPr>
          <p:cNvPr id="6" name="Espace réservé du pied de page 5">
            <a:extLst>
              <a:ext uri="{FF2B5EF4-FFF2-40B4-BE49-F238E27FC236}">
                <a16:creationId xmlns:a16="http://schemas.microsoft.com/office/drawing/2014/main" id="{69FB3BFC-5338-9E2D-CF09-185F91C1F21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F74D41F-574A-0A44-1F4F-048214FE0CEC}"/>
              </a:ext>
            </a:extLst>
          </p:cNvPr>
          <p:cNvSpPr>
            <a:spLocks noGrp="1"/>
          </p:cNvSpPr>
          <p:nvPr>
            <p:ph type="sldNum" sz="quarter" idx="12"/>
          </p:nvPr>
        </p:nvSpPr>
        <p:spPr/>
        <p:txBody>
          <a:bodyPr/>
          <a:lstStyle/>
          <a:p>
            <a:fld id="{B165FC64-92A7-419D-85EA-03D2B41D8E65}" type="slidenum">
              <a:rPr lang="fr-FR" smtClean="0"/>
              <a:t>‹N°›</a:t>
            </a:fld>
            <a:endParaRPr lang="fr-FR"/>
          </a:p>
        </p:txBody>
      </p:sp>
    </p:spTree>
    <p:extLst>
      <p:ext uri="{BB962C8B-B14F-4D97-AF65-F5344CB8AC3E}">
        <p14:creationId xmlns:p14="http://schemas.microsoft.com/office/powerpoint/2010/main" val="1429815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4307CF-5BEB-793A-9151-46742EF3A59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5C913B9-0D5B-239F-18C0-DD4E429A98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F8B8B51-9A52-A78C-F8C7-6410DC64CE8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F68F903-0E8C-FFD4-C6D1-ACC0507801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05EE3A1-1021-E9C4-5D34-B1E57088F03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64869D0-547A-9231-C26B-34E0C64C0006}"/>
              </a:ext>
            </a:extLst>
          </p:cNvPr>
          <p:cNvSpPr>
            <a:spLocks noGrp="1"/>
          </p:cNvSpPr>
          <p:nvPr>
            <p:ph type="dt" sz="half" idx="10"/>
          </p:nvPr>
        </p:nvSpPr>
        <p:spPr/>
        <p:txBody>
          <a:bodyPr/>
          <a:lstStyle/>
          <a:p>
            <a:fld id="{69860316-BFA0-47A9-95F8-F5B591D38D06}" type="datetimeFigureOut">
              <a:rPr lang="fr-FR" smtClean="0"/>
              <a:t>25/09/2025</a:t>
            </a:fld>
            <a:endParaRPr lang="fr-FR"/>
          </a:p>
        </p:txBody>
      </p:sp>
      <p:sp>
        <p:nvSpPr>
          <p:cNvPr id="8" name="Espace réservé du pied de page 7">
            <a:extLst>
              <a:ext uri="{FF2B5EF4-FFF2-40B4-BE49-F238E27FC236}">
                <a16:creationId xmlns:a16="http://schemas.microsoft.com/office/drawing/2014/main" id="{DCCA79EA-58A5-BEB5-CBBF-B13686885B0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FE2898D-D456-E1E4-D28C-2A42C36E60AE}"/>
              </a:ext>
            </a:extLst>
          </p:cNvPr>
          <p:cNvSpPr>
            <a:spLocks noGrp="1"/>
          </p:cNvSpPr>
          <p:nvPr>
            <p:ph type="sldNum" sz="quarter" idx="12"/>
          </p:nvPr>
        </p:nvSpPr>
        <p:spPr/>
        <p:txBody>
          <a:bodyPr/>
          <a:lstStyle/>
          <a:p>
            <a:fld id="{B165FC64-92A7-419D-85EA-03D2B41D8E65}" type="slidenum">
              <a:rPr lang="fr-FR" smtClean="0"/>
              <a:t>‹N°›</a:t>
            </a:fld>
            <a:endParaRPr lang="fr-FR"/>
          </a:p>
        </p:txBody>
      </p:sp>
    </p:spTree>
    <p:extLst>
      <p:ext uri="{BB962C8B-B14F-4D97-AF65-F5344CB8AC3E}">
        <p14:creationId xmlns:p14="http://schemas.microsoft.com/office/powerpoint/2010/main" val="816820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41310B-2100-44C1-F7C9-5F0B9E07749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F6351AC-AF42-C8BE-C3BA-BBDEE7C984B4}"/>
              </a:ext>
            </a:extLst>
          </p:cNvPr>
          <p:cNvSpPr>
            <a:spLocks noGrp="1"/>
          </p:cNvSpPr>
          <p:nvPr>
            <p:ph type="dt" sz="half" idx="10"/>
          </p:nvPr>
        </p:nvSpPr>
        <p:spPr/>
        <p:txBody>
          <a:bodyPr/>
          <a:lstStyle/>
          <a:p>
            <a:fld id="{69860316-BFA0-47A9-95F8-F5B591D38D06}" type="datetimeFigureOut">
              <a:rPr lang="fr-FR" smtClean="0"/>
              <a:t>25/09/2025</a:t>
            </a:fld>
            <a:endParaRPr lang="fr-FR"/>
          </a:p>
        </p:txBody>
      </p:sp>
      <p:sp>
        <p:nvSpPr>
          <p:cNvPr id="4" name="Espace réservé du pied de page 3">
            <a:extLst>
              <a:ext uri="{FF2B5EF4-FFF2-40B4-BE49-F238E27FC236}">
                <a16:creationId xmlns:a16="http://schemas.microsoft.com/office/drawing/2014/main" id="{99888DB2-33FE-92C2-10DA-CE91A7BEEDE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FCE361A-9184-0188-0332-2D23A42E0DBA}"/>
              </a:ext>
            </a:extLst>
          </p:cNvPr>
          <p:cNvSpPr>
            <a:spLocks noGrp="1"/>
          </p:cNvSpPr>
          <p:nvPr>
            <p:ph type="sldNum" sz="quarter" idx="12"/>
          </p:nvPr>
        </p:nvSpPr>
        <p:spPr/>
        <p:txBody>
          <a:bodyPr/>
          <a:lstStyle/>
          <a:p>
            <a:fld id="{B165FC64-92A7-419D-85EA-03D2B41D8E65}" type="slidenum">
              <a:rPr lang="fr-FR" smtClean="0"/>
              <a:t>‹N°›</a:t>
            </a:fld>
            <a:endParaRPr lang="fr-FR"/>
          </a:p>
        </p:txBody>
      </p:sp>
    </p:spTree>
    <p:extLst>
      <p:ext uri="{BB962C8B-B14F-4D97-AF65-F5344CB8AC3E}">
        <p14:creationId xmlns:p14="http://schemas.microsoft.com/office/powerpoint/2010/main" val="684549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C498D1A-8C26-CB5C-ADE8-B908D5AC96C1}"/>
              </a:ext>
            </a:extLst>
          </p:cNvPr>
          <p:cNvSpPr>
            <a:spLocks noGrp="1"/>
          </p:cNvSpPr>
          <p:nvPr>
            <p:ph type="dt" sz="half" idx="10"/>
          </p:nvPr>
        </p:nvSpPr>
        <p:spPr/>
        <p:txBody>
          <a:bodyPr/>
          <a:lstStyle/>
          <a:p>
            <a:fld id="{69860316-BFA0-47A9-95F8-F5B591D38D06}" type="datetimeFigureOut">
              <a:rPr lang="fr-FR" smtClean="0"/>
              <a:t>25/09/2025</a:t>
            </a:fld>
            <a:endParaRPr lang="fr-FR"/>
          </a:p>
        </p:txBody>
      </p:sp>
      <p:sp>
        <p:nvSpPr>
          <p:cNvPr id="3" name="Espace réservé du pied de page 2">
            <a:extLst>
              <a:ext uri="{FF2B5EF4-FFF2-40B4-BE49-F238E27FC236}">
                <a16:creationId xmlns:a16="http://schemas.microsoft.com/office/drawing/2014/main" id="{FD1A956B-F2FC-0264-3637-8E6E6D34154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0C0F29C-666B-049A-DBEC-30BEEAEF3FB8}"/>
              </a:ext>
            </a:extLst>
          </p:cNvPr>
          <p:cNvSpPr>
            <a:spLocks noGrp="1"/>
          </p:cNvSpPr>
          <p:nvPr>
            <p:ph type="sldNum" sz="quarter" idx="12"/>
          </p:nvPr>
        </p:nvSpPr>
        <p:spPr/>
        <p:txBody>
          <a:bodyPr/>
          <a:lstStyle/>
          <a:p>
            <a:fld id="{B165FC64-92A7-419D-85EA-03D2B41D8E65}" type="slidenum">
              <a:rPr lang="fr-FR" smtClean="0"/>
              <a:t>‹N°›</a:t>
            </a:fld>
            <a:endParaRPr lang="fr-FR"/>
          </a:p>
        </p:txBody>
      </p:sp>
    </p:spTree>
    <p:extLst>
      <p:ext uri="{BB962C8B-B14F-4D97-AF65-F5344CB8AC3E}">
        <p14:creationId xmlns:p14="http://schemas.microsoft.com/office/powerpoint/2010/main" val="2628538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6D18D-EF01-E770-5A41-EA546CAE8B1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DA94E2D-0A44-2022-02AE-CD93874754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8AA5F48-016E-0798-9F8C-1261D64DF1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6020F4A-F625-8224-B3CE-F01CCC905872}"/>
              </a:ext>
            </a:extLst>
          </p:cNvPr>
          <p:cNvSpPr>
            <a:spLocks noGrp="1"/>
          </p:cNvSpPr>
          <p:nvPr>
            <p:ph type="dt" sz="half" idx="10"/>
          </p:nvPr>
        </p:nvSpPr>
        <p:spPr/>
        <p:txBody>
          <a:bodyPr/>
          <a:lstStyle/>
          <a:p>
            <a:fld id="{69860316-BFA0-47A9-95F8-F5B591D38D06}" type="datetimeFigureOut">
              <a:rPr lang="fr-FR" smtClean="0"/>
              <a:t>25/09/2025</a:t>
            </a:fld>
            <a:endParaRPr lang="fr-FR"/>
          </a:p>
        </p:txBody>
      </p:sp>
      <p:sp>
        <p:nvSpPr>
          <p:cNvPr id="6" name="Espace réservé du pied de page 5">
            <a:extLst>
              <a:ext uri="{FF2B5EF4-FFF2-40B4-BE49-F238E27FC236}">
                <a16:creationId xmlns:a16="http://schemas.microsoft.com/office/drawing/2014/main" id="{93CE328B-62DD-E7EE-926F-F4F35E73F5D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994864C-06DE-C7C6-D26D-A11237C8C2CA}"/>
              </a:ext>
            </a:extLst>
          </p:cNvPr>
          <p:cNvSpPr>
            <a:spLocks noGrp="1"/>
          </p:cNvSpPr>
          <p:nvPr>
            <p:ph type="sldNum" sz="quarter" idx="12"/>
          </p:nvPr>
        </p:nvSpPr>
        <p:spPr/>
        <p:txBody>
          <a:bodyPr/>
          <a:lstStyle/>
          <a:p>
            <a:fld id="{B165FC64-92A7-419D-85EA-03D2B41D8E65}" type="slidenum">
              <a:rPr lang="fr-FR" smtClean="0"/>
              <a:t>‹N°›</a:t>
            </a:fld>
            <a:endParaRPr lang="fr-FR"/>
          </a:p>
        </p:txBody>
      </p:sp>
    </p:spTree>
    <p:extLst>
      <p:ext uri="{BB962C8B-B14F-4D97-AF65-F5344CB8AC3E}">
        <p14:creationId xmlns:p14="http://schemas.microsoft.com/office/powerpoint/2010/main" val="53752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BA33A3-4A13-894D-6DDA-95CB452A313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7BC7A25-984B-5A7C-6C46-E625556386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5A5EECD-C972-C8A9-1F9C-623971587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1CEEF20-C952-F61D-FDDD-B00B90D6B69F}"/>
              </a:ext>
            </a:extLst>
          </p:cNvPr>
          <p:cNvSpPr>
            <a:spLocks noGrp="1"/>
          </p:cNvSpPr>
          <p:nvPr>
            <p:ph type="dt" sz="half" idx="10"/>
          </p:nvPr>
        </p:nvSpPr>
        <p:spPr/>
        <p:txBody>
          <a:bodyPr/>
          <a:lstStyle/>
          <a:p>
            <a:fld id="{69860316-BFA0-47A9-95F8-F5B591D38D06}" type="datetimeFigureOut">
              <a:rPr lang="fr-FR" smtClean="0"/>
              <a:t>25/09/2025</a:t>
            </a:fld>
            <a:endParaRPr lang="fr-FR"/>
          </a:p>
        </p:txBody>
      </p:sp>
      <p:sp>
        <p:nvSpPr>
          <p:cNvPr id="6" name="Espace réservé du pied de page 5">
            <a:extLst>
              <a:ext uri="{FF2B5EF4-FFF2-40B4-BE49-F238E27FC236}">
                <a16:creationId xmlns:a16="http://schemas.microsoft.com/office/drawing/2014/main" id="{F66DC2B8-8978-1F4E-8737-2A44C237283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2682C7B-8564-4A84-93D6-C48617C642F2}"/>
              </a:ext>
            </a:extLst>
          </p:cNvPr>
          <p:cNvSpPr>
            <a:spLocks noGrp="1"/>
          </p:cNvSpPr>
          <p:nvPr>
            <p:ph type="sldNum" sz="quarter" idx="12"/>
          </p:nvPr>
        </p:nvSpPr>
        <p:spPr/>
        <p:txBody>
          <a:bodyPr/>
          <a:lstStyle/>
          <a:p>
            <a:fld id="{B165FC64-92A7-419D-85EA-03D2B41D8E65}" type="slidenum">
              <a:rPr lang="fr-FR" smtClean="0"/>
              <a:t>‹N°›</a:t>
            </a:fld>
            <a:endParaRPr lang="fr-FR"/>
          </a:p>
        </p:txBody>
      </p:sp>
    </p:spTree>
    <p:extLst>
      <p:ext uri="{BB962C8B-B14F-4D97-AF65-F5344CB8AC3E}">
        <p14:creationId xmlns:p14="http://schemas.microsoft.com/office/powerpoint/2010/main" val="2637183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DA32D85-AA51-0A94-B636-697DB0F00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5ED6990-D2FB-0CF6-98D0-19DCC9C5B2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2117A6E-D391-1135-F7CF-8A559ADED5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860316-BFA0-47A9-95F8-F5B591D38D06}" type="datetimeFigureOut">
              <a:rPr lang="fr-FR" smtClean="0"/>
              <a:t>25/09/2025</a:t>
            </a:fld>
            <a:endParaRPr lang="fr-FR"/>
          </a:p>
        </p:txBody>
      </p:sp>
      <p:sp>
        <p:nvSpPr>
          <p:cNvPr id="5" name="Espace réservé du pied de page 4">
            <a:extLst>
              <a:ext uri="{FF2B5EF4-FFF2-40B4-BE49-F238E27FC236}">
                <a16:creationId xmlns:a16="http://schemas.microsoft.com/office/drawing/2014/main" id="{F28A0C26-E5AF-7E59-E9CA-130A43707A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840BD5A-F8E2-BF72-AA80-14153ED267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65FC64-92A7-419D-85EA-03D2B41D8E65}" type="slidenum">
              <a:rPr lang="fr-FR" smtClean="0"/>
              <a:t>‹N°›</a:t>
            </a:fld>
            <a:endParaRPr lang="fr-FR"/>
          </a:p>
        </p:txBody>
      </p:sp>
    </p:spTree>
    <p:extLst>
      <p:ext uri="{BB962C8B-B14F-4D97-AF65-F5344CB8AC3E}">
        <p14:creationId xmlns:p14="http://schemas.microsoft.com/office/powerpoint/2010/main" val="196906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jpg"/><Relationship Id="rId1" Type="http://schemas.openxmlformats.org/officeDocument/2006/relationships/slideLayout" Target="../slideLayouts/slideLayout9.xml"/><Relationship Id="rId6" Type="http://schemas.openxmlformats.org/officeDocument/2006/relationships/hyperlink" Target="mailto:iscombf@gmail.com" TargetMode="Externa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855E65-8D17-9E96-95D6-5E6D38866B7C}"/>
              </a:ext>
            </a:extLst>
          </p:cNvPr>
          <p:cNvSpPr>
            <a:spLocks noGrp="1"/>
          </p:cNvSpPr>
          <p:nvPr>
            <p:ph type="ctrTitle"/>
          </p:nvPr>
        </p:nvSpPr>
        <p:spPr>
          <a:xfrm>
            <a:off x="1304041" y="2989392"/>
            <a:ext cx="9144000" cy="2387600"/>
          </a:xfrm>
        </p:spPr>
        <p:txBody>
          <a:bodyPr>
            <a:normAutofit fontScale="90000"/>
          </a:bodyPr>
          <a:lstStyle/>
          <a:p>
            <a:r>
              <a:rPr lang="en-US" b="1" dirty="0">
                <a:solidFill>
                  <a:srgbClr val="000000"/>
                </a:solidFill>
                <a:latin typeface="Crimson Pro Bold" pitchFamily="34" charset="0"/>
                <a:ea typeface="Crimson Pro Bold" pitchFamily="34" charset="-122"/>
                <a:cs typeface="Crimson Pro Bold" pitchFamily="34" charset="-120"/>
              </a:rPr>
              <a:t>Institut Supérieur de la Communication et du </a:t>
            </a:r>
            <a:r>
              <a:rPr lang="en-US" b="1" dirty="0" err="1">
                <a:solidFill>
                  <a:srgbClr val="000000"/>
                </a:solidFill>
                <a:latin typeface="Crimson Pro Bold" pitchFamily="34" charset="0"/>
                <a:ea typeface="Crimson Pro Bold" pitchFamily="34" charset="-122"/>
                <a:cs typeface="Crimson Pro Bold" pitchFamily="34" charset="-120"/>
              </a:rPr>
              <a:t>Multimédia</a:t>
            </a:r>
            <a:br>
              <a:rPr lang="en-US" dirty="0"/>
            </a:br>
            <a:endParaRPr lang="fr-FR" dirty="0"/>
          </a:p>
        </p:txBody>
      </p:sp>
      <p:sp>
        <p:nvSpPr>
          <p:cNvPr id="3" name="Sous-titre 2">
            <a:extLst>
              <a:ext uri="{FF2B5EF4-FFF2-40B4-BE49-F238E27FC236}">
                <a16:creationId xmlns:a16="http://schemas.microsoft.com/office/drawing/2014/main" id="{09CE783E-E08E-D7FB-8EBD-8BE5B8E60650}"/>
              </a:ext>
            </a:extLst>
          </p:cNvPr>
          <p:cNvSpPr>
            <a:spLocks noGrp="1"/>
          </p:cNvSpPr>
          <p:nvPr>
            <p:ph type="subTitle" idx="1"/>
          </p:nvPr>
        </p:nvSpPr>
        <p:spPr>
          <a:xfrm>
            <a:off x="1247480" y="1546996"/>
            <a:ext cx="9144000" cy="1655762"/>
          </a:xfrm>
        </p:spPr>
        <p:txBody>
          <a:bodyPr/>
          <a:lstStyle/>
          <a:p>
            <a:r>
              <a:rPr lang="en-US" b="1" dirty="0" err="1">
                <a:solidFill>
                  <a:srgbClr val="000000"/>
                </a:solidFill>
                <a:latin typeface="Crimson Pro Bold" pitchFamily="34" charset="0"/>
                <a:ea typeface="Crimson Pro Bold" pitchFamily="34" charset="-122"/>
                <a:cs typeface="Crimson Pro Bold" pitchFamily="34" charset="-120"/>
              </a:rPr>
              <a:t>Présentation</a:t>
            </a:r>
            <a:r>
              <a:rPr lang="en-US" b="1" dirty="0">
                <a:solidFill>
                  <a:srgbClr val="000000"/>
                </a:solidFill>
                <a:latin typeface="Crimson Pro Bold" pitchFamily="34" charset="0"/>
                <a:ea typeface="Crimson Pro Bold" pitchFamily="34" charset="-122"/>
                <a:cs typeface="Crimson Pro Bold" pitchFamily="34" charset="-120"/>
              </a:rPr>
              <a:t> de </a:t>
            </a:r>
            <a:r>
              <a:rPr lang="en-US" b="1" dirty="0" err="1">
                <a:solidFill>
                  <a:srgbClr val="000000"/>
                </a:solidFill>
                <a:latin typeface="Crimson Pro Bold" pitchFamily="34" charset="0"/>
                <a:ea typeface="Crimson Pro Bold" pitchFamily="34" charset="-122"/>
                <a:cs typeface="Crimson Pro Bold" pitchFamily="34" charset="-120"/>
              </a:rPr>
              <a:t>l'ISCOM</a:t>
            </a:r>
            <a:endParaRPr lang="en-US" dirty="0"/>
          </a:p>
          <a:p>
            <a:endParaRPr lang="fr-FR" dirty="0"/>
          </a:p>
        </p:txBody>
      </p:sp>
      <p:pic>
        <p:nvPicPr>
          <p:cNvPr id="4" name="Image 3">
            <a:extLst>
              <a:ext uri="{FF2B5EF4-FFF2-40B4-BE49-F238E27FC236}">
                <a16:creationId xmlns:a16="http://schemas.microsoft.com/office/drawing/2014/main" id="{B429003C-8000-9A76-B432-D87396618F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4309" y="126473"/>
            <a:ext cx="2298406" cy="995890"/>
          </a:xfrm>
          <a:prstGeom prst="rect">
            <a:avLst/>
          </a:prstGeom>
          <a:noFill/>
          <a:ln>
            <a:noFill/>
          </a:ln>
        </p:spPr>
      </p:pic>
      <p:sp>
        <p:nvSpPr>
          <p:cNvPr id="6" name="ZoneTexte 5">
            <a:extLst>
              <a:ext uri="{FF2B5EF4-FFF2-40B4-BE49-F238E27FC236}">
                <a16:creationId xmlns:a16="http://schemas.microsoft.com/office/drawing/2014/main" id="{1A4FF88B-4A9D-820A-BF2E-9EBAD4143336}"/>
              </a:ext>
            </a:extLst>
          </p:cNvPr>
          <p:cNvSpPr txBox="1"/>
          <p:nvPr/>
        </p:nvSpPr>
        <p:spPr>
          <a:xfrm>
            <a:off x="2026763" y="5280368"/>
            <a:ext cx="7963292" cy="802079"/>
          </a:xfrm>
          <a:prstGeom prst="rect">
            <a:avLst/>
          </a:prstGeom>
          <a:noFill/>
        </p:spPr>
        <p:txBody>
          <a:bodyPr wrap="square">
            <a:spAutoFit/>
          </a:bodyPr>
          <a:lstStyle/>
          <a:p>
            <a:pPr algn="ctr">
              <a:lnSpc>
                <a:spcPts val="2850"/>
              </a:lnSpc>
            </a:pPr>
            <a:r>
              <a:rPr lang="en-US" i="1" dirty="0">
                <a:solidFill>
                  <a:srgbClr val="000000"/>
                </a:solidFill>
                <a:latin typeface="Open Sans" pitchFamily="34" charset="0"/>
                <a:ea typeface="Open Sans" pitchFamily="34" charset="-122"/>
                <a:cs typeface="Open Sans" pitchFamily="34" charset="-120"/>
              </a:rPr>
              <a:t>Former les talents pour </a:t>
            </a:r>
            <a:r>
              <a:rPr lang="en-US" i="1" dirty="0" err="1">
                <a:solidFill>
                  <a:srgbClr val="000000"/>
                </a:solidFill>
                <a:latin typeface="Open Sans" pitchFamily="34" charset="0"/>
                <a:ea typeface="Open Sans" pitchFamily="34" charset="-122"/>
                <a:cs typeface="Open Sans" pitchFamily="34" charset="-120"/>
              </a:rPr>
              <a:t>une</a:t>
            </a:r>
            <a:r>
              <a:rPr lang="en-US" i="1" dirty="0">
                <a:solidFill>
                  <a:srgbClr val="000000"/>
                </a:solidFill>
                <a:latin typeface="Open Sans" pitchFamily="34" charset="0"/>
                <a:ea typeface="Open Sans" pitchFamily="34" charset="-122"/>
                <a:cs typeface="Open Sans" pitchFamily="34" charset="-120"/>
              </a:rPr>
              <a:t> communication numérique au service du </a:t>
            </a:r>
            <a:r>
              <a:rPr lang="en-US" i="1" dirty="0" err="1">
                <a:solidFill>
                  <a:srgbClr val="000000"/>
                </a:solidFill>
                <a:latin typeface="Open Sans" pitchFamily="34" charset="0"/>
                <a:ea typeface="Open Sans" pitchFamily="34" charset="-122"/>
                <a:cs typeface="Open Sans" pitchFamily="34" charset="-120"/>
              </a:rPr>
              <a:t>développement</a:t>
            </a:r>
            <a:endParaRPr lang="en-US" dirty="0"/>
          </a:p>
        </p:txBody>
      </p:sp>
      <p:sp>
        <p:nvSpPr>
          <p:cNvPr id="7" name="Google Shape;154;p23">
            <a:extLst>
              <a:ext uri="{FF2B5EF4-FFF2-40B4-BE49-F238E27FC236}">
                <a16:creationId xmlns:a16="http://schemas.microsoft.com/office/drawing/2014/main" id="{84016CB3-6EFB-8CB7-C7A1-2451CF879084}"/>
              </a:ext>
            </a:extLst>
          </p:cNvPr>
          <p:cNvSpPr/>
          <p:nvPr/>
        </p:nvSpPr>
        <p:spPr>
          <a:xfrm rot="-5400000" flipH="1">
            <a:off x="6073140" y="2143364"/>
            <a:ext cx="45719" cy="8765679"/>
          </a:xfrm>
          <a:prstGeom prst="rect">
            <a:avLst/>
          </a:prstGeom>
          <a:solidFill>
            <a:srgbClr val="00AEC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00AEC7"/>
              </a:solidFill>
            </a:endParaRPr>
          </a:p>
        </p:txBody>
      </p:sp>
    </p:spTree>
    <p:extLst>
      <p:ext uri="{BB962C8B-B14F-4D97-AF65-F5344CB8AC3E}">
        <p14:creationId xmlns:p14="http://schemas.microsoft.com/office/powerpoint/2010/main" val="123035202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4572000" cy="6858000"/>
          </a:xfrm>
          <a:prstGeom prst="rect">
            <a:avLst/>
          </a:prstGeom>
        </p:spPr>
      </p:pic>
      <p:sp>
        <p:nvSpPr>
          <p:cNvPr id="3" name="Text 0"/>
          <p:cNvSpPr/>
          <p:nvPr/>
        </p:nvSpPr>
        <p:spPr>
          <a:xfrm>
            <a:off x="5233492" y="886818"/>
            <a:ext cx="6297018" cy="2362795"/>
          </a:xfrm>
          <a:prstGeom prst="rect">
            <a:avLst/>
          </a:prstGeom>
          <a:noFill/>
          <a:ln/>
        </p:spPr>
        <p:txBody>
          <a:bodyPr wrap="square" lIns="0" tIns="0" rIns="0" bIns="0" rtlCol="0" anchor="t"/>
          <a:lstStyle/>
          <a:p>
            <a:pPr>
              <a:lnSpc>
                <a:spcPts val="9291"/>
              </a:lnSpc>
            </a:pPr>
            <a:r>
              <a:rPr lang="en-US" sz="7416" b="1" dirty="0">
                <a:solidFill>
                  <a:srgbClr val="000000"/>
                </a:solidFill>
                <a:latin typeface="Crimson Pro Bold" pitchFamily="34" charset="0"/>
                <a:ea typeface="Crimson Pro Bold" pitchFamily="34" charset="-122"/>
                <a:cs typeface="Crimson Pro Bold" pitchFamily="34" charset="-120"/>
              </a:rPr>
              <a:t>Rejoignez l'ISCOM</a:t>
            </a:r>
            <a:endParaRPr lang="en-US" sz="7416" dirty="0"/>
          </a:p>
        </p:txBody>
      </p:sp>
      <p:sp>
        <p:nvSpPr>
          <p:cNvPr id="4" name="Text 1"/>
          <p:cNvSpPr/>
          <p:nvPr/>
        </p:nvSpPr>
        <p:spPr>
          <a:xfrm>
            <a:off x="5233492" y="3533081"/>
            <a:ext cx="6297018" cy="944959"/>
          </a:xfrm>
          <a:prstGeom prst="rect">
            <a:avLst/>
          </a:prstGeom>
          <a:noFill/>
          <a:ln/>
        </p:spPr>
        <p:txBody>
          <a:bodyPr wrap="square" lIns="0" tIns="0" rIns="0" bIns="0" rtlCol="0" anchor="t"/>
          <a:lstStyle/>
          <a:p>
            <a:pPr>
              <a:lnSpc>
                <a:spcPts val="3708"/>
              </a:lnSpc>
            </a:pPr>
            <a:r>
              <a:rPr lang="en-US" sz="2958" b="1" dirty="0">
                <a:solidFill>
                  <a:srgbClr val="000000"/>
                </a:solidFill>
                <a:latin typeface="Crimson Pro Bold" pitchFamily="34" charset="0"/>
                <a:ea typeface="Crimson Pro Bold" pitchFamily="34" charset="-122"/>
                <a:cs typeface="Crimson Pro Bold" pitchFamily="34" charset="-120"/>
              </a:rPr>
              <a:t>Votre avenir dans les métiers du numérique commence ici</a:t>
            </a:r>
            <a:endParaRPr lang="en-US" sz="2958" dirty="0"/>
          </a:p>
        </p:txBody>
      </p:sp>
      <p:sp>
        <p:nvSpPr>
          <p:cNvPr id="5" name="Text 2"/>
          <p:cNvSpPr/>
          <p:nvPr/>
        </p:nvSpPr>
        <p:spPr>
          <a:xfrm>
            <a:off x="5233492" y="4761508"/>
            <a:ext cx="6297018" cy="1209675"/>
          </a:xfrm>
          <a:prstGeom prst="rect">
            <a:avLst/>
          </a:prstGeom>
          <a:noFill/>
          <a:ln/>
        </p:spPr>
        <p:txBody>
          <a:bodyPr wrap="square" lIns="0" tIns="0" rIns="0" bIns="0" rtlCol="0" anchor="t"/>
          <a:lstStyle/>
          <a:p>
            <a:pPr>
              <a:lnSpc>
                <a:spcPts val="2375"/>
              </a:lnSpc>
            </a:pPr>
            <a:r>
              <a:rPr lang="en-US" sz="1458" dirty="0">
                <a:solidFill>
                  <a:srgbClr val="000000"/>
                </a:solidFill>
                <a:latin typeface="Open Sans" pitchFamily="34" charset="0"/>
                <a:ea typeface="Open Sans" pitchFamily="34" charset="-122"/>
                <a:cs typeface="Open Sans" pitchFamily="34" charset="-120"/>
              </a:rPr>
              <a:t>L'ISCOM vous offre les clés pour exceller dans les métiers de la communication, du journalisme et de la création digitale. Dans un monde en constante évolution, nous formons les talents de demain qui façonneront le paysage médiatique du Burkina Faso et de l'Afrique.</a:t>
            </a:r>
            <a:endParaRPr lang="en-US" sz="1458" dirty="0"/>
          </a:p>
        </p:txBody>
      </p:sp>
    </p:spTree>
    <p:extLst>
      <p:ext uri="{BB962C8B-B14F-4D97-AF65-F5344CB8AC3E}">
        <p14:creationId xmlns:p14="http://schemas.microsoft.com/office/powerpoint/2010/main" val="1070833955"/>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22641F-71E2-C075-2D82-4294B7E4880A}"/>
              </a:ext>
            </a:extLst>
          </p:cNvPr>
          <p:cNvSpPr>
            <a:spLocks noGrp="1"/>
          </p:cNvSpPr>
          <p:nvPr>
            <p:ph type="title"/>
          </p:nvPr>
        </p:nvSpPr>
        <p:spPr>
          <a:xfrm>
            <a:off x="836612" y="131832"/>
            <a:ext cx="9787397" cy="1284545"/>
          </a:xfrm>
        </p:spPr>
        <p:txBody>
          <a:bodyPr/>
          <a:lstStyle/>
          <a:p>
            <a:pPr algn="ctr"/>
            <a:r>
              <a:rPr lang="en-US" b="1" dirty="0">
                <a:solidFill>
                  <a:srgbClr val="000000"/>
                </a:solidFill>
                <a:latin typeface="Crimson Pro Bold" pitchFamily="34" charset="0"/>
                <a:ea typeface="Crimson Pro Bold" pitchFamily="34" charset="-122"/>
                <a:cs typeface="Crimson Pro Bold" pitchFamily="34" charset="-120"/>
              </a:rPr>
              <a:t>À </a:t>
            </a:r>
            <a:r>
              <a:rPr lang="en-US" b="1" dirty="0" err="1">
                <a:solidFill>
                  <a:srgbClr val="000000"/>
                </a:solidFill>
                <a:latin typeface="Crimson Pro Bold" pitchFamily="34" charset="0"/>
                <a:ea typeface="Crimson Pro Bold" pitchFamily="34" charset="-122"/>
                <a:cs typeface="Crimson Pro Bold" pitchFamily="34" charset="-120"/>
              </a:rPr>
              <a:t>propos</a:t>
            </a:r>
            <a:r>
              <a:rPr lang="en-US" b="1" dirty="0">
                <a:solidFill>
                  <a:srgbClr val="000000"/>
                </a:solidFill>
                <a:latin typeface="Crimson Pro Bold" pitchFamily="34" charset="0"/>
                <a:ea typeface="Crimson Pro Bold" pitchFamily="34" charset="-122"/>
                <a:cs typeface="Crimson Pro Bold" pitchFamily="34" charset="-120"/>
              </a:rPr>
              <a:t> de </a:t>
            </a:r>
            <a:r>
              <a:rPr lang="en-US" b="1" dirty="0" err="1">
                <a:solidFill>
                  <a:srgbClr val="000000"/>
                </a:solidFill>
                <a:latin typeface="Crimson Pro Bold" pitchFamily="34" charset="0"/>
                <a:ea typeface="Crimson Pro Bold" pitchFamily="34" charset="-122"/>
                <a:cs typeface="Crimson Pro Bold" pitchFamily="34" charset="-120"/>
              </a:rPr>
              <a:t>l'ISCOM</a:t>
            </a:r>
            <a:br>
              <a:rPr lang="en-US" dirty="0"/>
            </a:br>
            <a:endParaRPr lang="fr-FR" dirty="0"/>
          </a:p>
        </p:txBody>
      </p:sp>
      <p:sp>
        <p:nvSpPr>
          <p:cNvPr id="4" name="Espace réservé du texte 3">
            <a:extLst>
              <a:ext uri="{FF2B5EF4-FFF2-40B4-BE49-F238E27FC236}">
                <a16:creationId xmlns:a16="http://schemas.microsoft.com/office/drawing/2014/main" id="{F4622D29-AB69-5EDD-24B4-7FCCE1B26CE8}"/>
              </a:ext>
            </a:extLst>
          </p:cNvPr>
          <p:cNvSpPr>
            <a:spLocks noGrp="1"/>
          </p:cNvSpPr>
          <p:nvPr>
            <p:ph type="body" sz="half" idx="2"/>
          </p:nvPr>
        </p:nvSpPr>
        <p:spPr>
          <a:xfrm>
            <a:off x="836612" y="1213844"/>
            <a:ext cx="6120369" cy="5229520"/>
          </a:xfrm>
        </p:spPr>
        <p:txBody>
          <a:bodyPr/>
          <a:lstStyle/>
          <a:p>
            <a:pPr algn="ctr"/>
            <a:r>
              <a:rPr lang="en-US" sz="2000" b="1" dirty="0">
                <a:solidFill>
                  <a:srgbClr val="000000"/>
                </a:solidFill>
                <a:latin typeface="Crimson Pro Bold" pitchFamily="34" charset="0"/>
                <a:ea typeface="Crimson Pro Bold" pitchFamily="34" charset="-122"/>
                <a:cs typeface="Crimson Pro Bold" pitchFamily="34" charset="-120"/>
              </a:rPr>
              <a:t>Qui </a:t>
            </a:r>
            <a:r>
              <a:rPr lang="en-US" sz="2000" b="1" dirty="0" err="1">
                <a:solidFill>
                  <a:srgbClr val="000000"/>
                </a:solidFill>
                <a:latin typeface="Crimson Pro Bold" pitchFamily="34" charset="0"/>
                <a:ea typeface="Crimson Pro Bold" pitchFamily="34" charset="-122"/>
                <a:cs typeface="Crimson Pro Bold" pitchFamily="34" charset="-120"/>
              </a:rPr>
              <a:t>sommes</a:t>
            </a:r>
            <a:r>
              <a:rPr lang="en-US" sz="2000" b="1" dirty="0">
                <a:solidFill>
                  <a:srgbClr val="000000"/>
                </a:solidFill>
                <a:latin typeface="Crimson Pro Bold" pitchFamily="34" charset="0"/>
                <a:ea typeface="Crimson Pro Bold" pitchFamily="34" charset="-122"/>
                <a:cs typeface="Crimson Pro Bold" pitchFamily="34" charset="-120"/>
              </a:rPr>
              <a:t>-nous ?</a:t>
            </a:r>
            <a:endParaRPr lang="en-US" sz="2000" dirty="0"/>
          </a:p>
          <a:p>
            <a:pPr algn="just">
              <a:lnSpc>
                <a:spcPct val="150000"/>
              </a:lnSpc>
            </a:pPr>
            <a:r>
              <a:rPr lang="en-US" dirty="0" err="1">
                <a:solidFill>
                  <a:srgbClr val="443728"/>
                </a:solidFill>
                <a:latin typeface="Open Sans" pitchFamily="34" charset="0"/>
                <a:ea typeface="Open Sans" pitchFamily="34" charset="-122"/>
                <a:cs typeface="Open Sans" pitchFamily="34" charset="-120"/>
              </a:rPr>
              <a:t>L’Institut</a:t>
            </a:r>
            <a:r>
              <a:rPr lang="en-US" dirty="0">
                <a:solidFill>
                  <a:srgbClr val="443728"/>
                </a:solidFill>
                <a:latin typeface="Open Sans" pitchFamily="34" charset="0"/>
                <a:ea typeface="Open Sans" pitchFamily="34" charset="-122"/>
                <a:cs typeface="Open Sans" pitchFamily="34" charset="-120"/>
              </a:rPr>
              <a:t> Supérieur de la Communication et du </a:t>
            </a:r>
            <a:r>
              <a:rPr lang="en-US" dirty="0" err="1">
                <a:solidFill>
                  <a:srgbClr val="443728"/>
                </a:solidFill>
                <a:latin typeface="Open Sans" pitchFamily="34" charset="0"/>
                <a:ea typeface="Open Sans" pitchFamily="34" charset="-122"/>
                <a:cs typeface="Open Sans" pitchFamily="34" charset="-120"/>
              </a:rPr>
              <a:t>Multimédia</a:t>
            </a:r>
            <a:r>
              <a:rPr lang="en-US" dirty="0">
                <a:solidFill>
                  <a:srgbClr val="443728"/>
                </a:solidFill>
                <a:latin typeface="Open Sans" pitchFamily="34" charset="0"/>
                <a:ea typeface="Open Sans" pitchFamily="34" charset="-122"/>
                <a:cs typeface="Open Sans" pitchFamily="34" charset="-120"/>
              </a:rPr>
              <a:t> (ISCOM) </a:t>
            </a:r>
            <a:r>
              <a:rPr lang="en-US" dirty="0" err="1">
                <a:solidFill>
                  <a:srgbClr val="443728"/>
                </a:solidFill>
                <a:latin typeface="Open Sans" pitchFamily="34" charset="0"/>
                <a:ea typeface="Open Sans" pitchFamily="34" charset="-122"/>
                <a:cs typeface="Open Sans" pitchFamily="34" charset="-120"/>
              </a:rPr>
              <a:t>est</a:t>
            </a:r>
            <a:r>
              <a:rPr lang="en-US" dirty="0">
                <a:solidFill>
                  <a:srgbClr val="443728"/>
                </a:solidFill>
                <a:latin typeface="Open Sans" pitchFamily="34" charset="0"/>
                <a:ea typeface="Open Sans" pitchFamily="34" charset="-122"/>
                <a:cs typeface="Open Sans" pitchFamily="34" charset="-120"/>
              </a:rPr>
              <a:t> un </a:t>
            </a:r>
            <a:r>
              <a:rPr lang="en-US" dirty="0" err="1">
                <a:solidFill>
                  <a:srgbClr val="443728"/>
                </a:solidFill>
                <a:latin typeface="Open Sans" pitchFamily="34" charset="0"/>
                <a:ea typeface="Open Sans" pitchFamily="34" charset="-122"/>
                <a:cs typeface="Open Sans" pitchFamily="34" charset="-120"/>
              </a:rPr>
              <a:t>établissement</a:t>
            </a:r>
            <a:r>
              <a:rPr lang="en-US" dirty="0">
                <a:solidFill>
                  <a:srgbClr val="443728"/>
                </a:solidFill>
                <a:latin typeface="Open Sans" pitchFamily="34" charset="0"/>
                <a:ea typeface="Open Sans" pitchFamily="34" charset="-122"/>
                <a:cs typeface="Open Sans" pitchFamily="34" charset="-120"/>
              </a:rPr>
              <a:t> </a:t>
            </a:r>
            <a:r>
              <a:rPr lang="en-US" dirty="0" err="1">
                <a:solidFill>
                  <a:srgbClr val="443728"/>
                </a:solidFill>
                <a:latin typeface="Open Sans" pitchFamily="34" charset="0"/>
                <a:ea typeface="Open Sans" pitchFamily="34" charset="-122"/>
                <a:cs typeface="Open Sans" pitchFamily="34" charset="-120"/>
              </a:rPr>
              <a:t>d’enseignement</a:t>
            </a:r>
            <a:r>
              <a:rPr lang="en-US" dirty="0">
                <a:solidFill>
                  <a:srgbClr val="443728"/>
                </a:solidFill>
                <a:latin typeface="Open Sans" pitchFamily="34" charset="0"/>
                <a:ea typeface="Open Sans" pitchFamily="34" charset="-122"/>
                <a:cs typeface="Open Sans" pitchFamily="34" charset="-120"/>
              </a:rPr>
              <a:t> supérieur </a:t>
            </a:r>
            <a:r>
              <a:rPr lang="en-US" dirty="0" err="1">
                <a:solidFill>
                  <a:srgbClr val="443728"/>
                </a:solidFill>
                <a:latin typeface="Open Sans" pitchFamily="34" charset="0"/>
                <a:ea typeface="Open Sans" pitchFamily="34" charset="-122"/>
                <a:cs typeface="Open Sans" pitchFamily="34" charset="-120"/>
              </a:rPr>
              <a:t>privé</a:t>
            </a:r>
            <a:r>
              <a:rPr lang="en-US" dirty="0">
                <a:solidFill>
                  <a:srgbClr val="443728"/>
                </a:solidFill>
                <a:latin typeface="Open Sans" pitchFamily="34" charset="0"/>
                <a:ea typeface="Open Sans" pitchFamily="34" charset="-122"/>
                <a:cs typeface="Open Sans" pitchFamily="34" charset="-120"/>
              </a:rPr>
              <a:t> </a:t>
            </a:r>
            <a:r>
              <a:rPr lang="en-US" dirty="0" err="1">
                <a:solidFill>
                  <a:srgbClr val="443728"/>
                </a:solidFill>
                <a:latin typeface="Open Sans" pitchFamily="34" charset="0"/>
                <a:ea typeface="Open Sans" pitchFamily="34" charset="-122"/>
                <a:cs typeface="Open Sans" pitchFamily="34" charset="-120"/>
              </a:rPr>
              <a:t>créé</a:t>
            </a:r>
            <a:r>
              <a:rPr lang="en-US" dirty="0">
                <a:solidFill>
                  <a:srgbClr val="443728"/>
                </a:solidFill>
                <a:latin typeface="Open Sans" pitchFamily="34" charset="0"/>
                <a:ea typeface="Open Sans" pitchFamily="34" charset="-122"/>
                <a:cs typeface="Open Sans" pitchFamily="34" charset="-120"/>
              </a:rPr>
              <a:t> </a:t>
            </a:r>
            <a:r>
              <a:rPr lang="en-US" dirty="0" err="1">
                <a:solidFill>
                  <a:srgbClr val="443728"/>
                </a:solidFill>
                <a:latin typeface="Open Sans" pitchFamily="34" charset="0"/>
                <a:ea typeface="Open Sans" pitchFamily="34" charset="-122"/>
                <a:cs typeface="Open Sans" pitchFamily="34" charset="-120"/>
              </a:rPr>
              <a:t>en</a:t>
            </a:r>
            <a:r>
              <a:rPr lang="en-US" dirty="0">
                <a:solidFill>
                  <a:srgbClr val="443728"/>
                </a:solidFill>
                <a:latin typeface="Open Sans" pitchFamily="34" charset="0"/>
                <a:ea typeface="Open Sans" pitchFamily="34" charset="-122"/>
                <a:cs typeface="Open Sans" pitchFamily="34" charset="-120"/>
              </a:rPr>
              <a:t> 2017 à Ouagadougou. </a:t>
            </a:r>
            <a:r>
              <a:rPr lang="en-US" dirty="0" err="1">
                <a:solidFill>
                  <a:srgbClr val="443728"/>
                </a:solidFill>
                <a:latin typeface="Open Sans" pitchFamily="34" charset="0"/>
                <a:ea typeface="Open Sans" pitchFamily="34" charset="-122"/>
                <a:cs typeface="Open Sans" pitchFamily="34" charset="-120"/>
              </a:rPr>
              <a:t>Fondé</a:t>
            </a:r>
            <a:r>
              <a:rPr lang="en-US" dirty="0">
                <a:solidFill>
                  <a:srgbClr val="443728"/>
                </a:solidFill>
                <a:latin typeface="Open Sans" pitchFamily="34" charset="0"/>
                <a:ea typeface="Open Sans" pitchFamily="34" charset="-122"/>
                <a:cs typeface="Open Sans" pitchFamily="34" charset="-120"/>
              </a:rPr>
              <a:t> par le Dr Cyriaque Paré, </a:t>
            </a:r>
            <a:r>
              <a:rPr lang="en-US" dirty="0" err="1">
                <a:solidFill>
                  <a:srgbClr val="443728"/>
                </a:solidFill>
                <a:latin typeface="Open Sans" pitchFamily="34" charset="0"/>
                <a:ea typeface="Open Sans" pitchFamily="34" charset="-122"/>
                <a:cs typeface="Open Sans" pitchFamily="34" charset="-120"/>
              </a:rPr>
              <a:t>chercheur</a:t>
            </a:r>
            <a:r>
              <a:rPr lang="en-US" dirty="0">
                <a:solidFill>
                  <a:srgbClr val="443728"/>
                </a:solidFill>
                <a:latin typeface="Open Sans" pitchFamily="34" charset="0"/>
                <a:ea typeface="Open Sans" pitchFamily="34" charset="-122"/>
                <a:cs typeface="Open Sans" pitchFamily="34" charset="-120"/>
              </a:rPr>
              <a:t> et </a:t>
            </a:r>
            <a:r>
              <a:rPr lang="en-US" dirty="0" err="1">
                <a:solidFill>
                  <a:srgbClr val="443728"/>
                </a:solidFill>
                <a:latin typeface="Open Sans" pitchFamily="34" charset="0"/>
                <a:ea typeface="Open Sans" pitchFamily="34" charset="-122"/>
                <a:cs typeface="Open Sans" pitchFamily="34" charset="-120"/>
              </a:rPr>
              <a:t>fondateur</a:t>
            </a:r>
            <a:r>
              <a:rPr lang="en-US" dirty="0">
                <a:solidFill>
                  <a:srgbClr val="443728"/>
                </a:solidFill>
                <a:latin typeface="Open Sans" pitchFamily="34" charset="0"/>
                <a:ea typeface="Open Sans" pitchFamily="34" charset="-122"/>
                <a:cs typeface="Open Sans" pitchFamily="34" charset="-120"/>
              </a:rPr>
              <a:t> du </a:t>
            </a:r>
            <a:r>
              <a:rPr lang="en-US" dirty="0" err="1">
                <a:solidFill>
                  <a:srgbClr val="443728"/>
                </a:solidFill>
                <a:latin typeface="Open Sans" pitchFamily="34" charset="0"/>
                <a:ea typeface="Open Sans" pitchFamily="34" charset="-122"/>
                <a:cs typeface="Open Sans" pitchFamily="34" charset="-120"/>
              </a:rPr>
              <a:t>média</a:t>
            </a:r>
            <a:r>
              <a:rPr lang="en-US" dirty="0">
                <a:solidFill>
                  <a:srgbClr val="443728"/>
                </a:solidFill>
                <a:latin typeface="Open Sans" pitchFamily="34" charset="0"/>
                <a:ea typeface="Open Sans" pitchFamily="34" charset="-122"/>
                <a:cs typeface="Open Sans" pitchFamily="34" charset="-120"/>
              </a:rPr>
              <a:t> </a:t>
            </a:r>
            <a:r>
              <a:rPr lang="en-US" dirty="0" err="1">
                <a:solidFill>
                  <a:srgbClr val="443728"/>
                </a:solidFill>
                <a:latin typeface="Open Sans" pitchFamily="34" charset="0"/>
                <a:ea typeface="Open Sans" pitchFamily="34" charset="-122"/>
                <a:cs typeface="Open Sans" pitchFamily="34" charset="-120"/>
              </a:rPr>
              <a:t>en</a:t>
            </a:r>
            <a:r>
              <a:rPr lang="en-US" dirty="0">
                <a:solidFill>
                  <a:srgbClr val="443728"/>
                </a:solidFill>
                <a:latin typeface="Open Sans" pitchFamily="34" charset="0"/>
                <a:ea typeface="Open Sans" pitchFamily="34" charset="-122"/>
                <a:cs typeface="Open Sans" pitchFamily="34" charset="-120"/>
              </a:rPr>
              <a:t> </a:t>
            </a:r>
            <a:r>
              <a:rPr lang="en-US" dirty="0" err="1">
                <a:solidFill>
                  <a:srgbClr val="443728"/>
                </a:solidFill>
                <a:latin typeface="Open Sans" pitchFamily="34" charset="0"/>
                <a:ea typeface="Open Sans" pitchFamily="34" charset="-122"/>
                <a:cs typeface="Open Sans" pitchFamily="34" charset="-120"/>
              </a:rPr>
              <a:t>ligne</a:t>
            </a:r>
            <a:r>
              <a:rPr lang="en-US" dirty="0">
                <a:solidFill>
                  <a:srgbClr val="443728"/>
                </a:solidFill>
                <a:latin typeface="Open Sans" pitchFamily="34" charset="0"/>
                <a:ea typeface="Open Sans" pitchFamily="34" charset="-122"/>
                <a:cs typeface="Open Sans" pitchFamily="34" charset="-120"/>
              </a:rPr>
              <a:t> Lefaso.net, ISCOM </a:t>
            </a:r>
            <a:r>
              <a:rPr lang="en-US" dirty="0" err="1">
                <a:solidFill>
                  <a:srgbClr val="443728"/>
                </a:solidFill>
                <a:latin typeface="Open Sans" pitchFamily="34" charset="0"/>
                <a:ea typeface="Open Sans" pitchFamily="34" charset="-122"/>
                <a:cs typeface="Open Sans" pitchFamily="34" charset="-120"/>
              </a:rPr>
              <a:t>s’est</a:t>
            </a:r>
            <a:r>
              <a:rPr lang="en-US" dirty="0">
                <a:solidFill>
                  <a:srgbClr val="443728"/>
                </a:solidFill>
                <a:latin typeface="Open Sans" pitchFamily="34" charset="0"/>
                <a:ea typeface="Open Sans" pitchFamily="34" charset="-122"/>
                <a:cs typeface="Open Sans" pitchFamily="34" charset="-120"/>
              </a:rPr>
              <a:t> </a:t>
            </a:r>
            <a:r>
              <a:rPr lang="en-US" dirty="0" err="1">
                <a:solidFill>
                  <a:srgbClr val="443728"/>
                </a:solidFill>
                <a:latin typeface="Open Sans" pitchFamily="34" charset="0"/>
                <a:ea typeface="Open Sans" pitchFamily="34" charset="-122"/>
                <a:cs typeface="Open Sans" pitchFamily="34" charset="-120"/>
              </a:rPr>
              <a:t>imposé</a:t>
            </a:r>
            <a:r>
              <a:rPr lang="en-US" dirty="0">
                <a:solidFill>
                  <a:srgbClr val="443728"/>
                </a:solidFill>
                <a:latin typeface="Open Sans" pitchFamily="34" charset="0"/>
                <a:ea typeface="Open Sans" pitchFamily="34" charset="-122"/>
                <a:cs typeface="Open Sans" pitchFamily="34" charset="-120"/>
              </a:rPr>
              <a:t> </a:t>
            </a:r>
            <a:r>
              <a:rPr lang="en-US" dirty="0" err="1">
                <a:solidFill>
                  <a:srgbClr val="443728"/>
                </a:solidFill>
                <a:latin typeface="Open Sans" pitchFamily="34" charset="0"/>
                <a:ea typeface="Open Sans" pitchFamily="34" charset="-122"/>
                <a:cs typeface="Open Sans" pitchFamily="34" charset="-120"/>
              </a:rPr>
              <a:t>comme</a:t>
            </a:r>
            <a:r>
              <a:rPr lang="en-US" dirty="0">
                <a:solidFill>
                  <a:srgbClr val="443728"/>
                </a:solidFill>
                <a:latin typeface="Open Sans" pitchFamily="34" charset="0"/>
                <a:ea typeface="Open Sans" pitchFamily="34" charset="-122"/>
                <a:cs typeface="Open Sans" pitchFamily="34" charset="-120"/>
              </a:rPr>
              <a:t> </a:t>
            </a:r>
            <a:r>
              <a:rPr lang="en-US" dirty="0" err="1">
                <a:solidFill>
                  <a:srgbClr val="443728"/>
                </a:solidFill>
                <a:latin typeface="Open Sans" pitchFamily="34" charset="0"/>
                <a:ea typeface="Open Sans" pitchFamily="34" charset="-122"/>
                <a:cs typeface="Open Sans" pitchFamily="34" charset="-120"/>
              </a:rPr>
              <a:t>une</a:t>
            </a:r>
            <a:r>
              <a:rPr lang="en-US" dirty="0">
                <a:solidFill>
                  <a:srgbClr val="443728"/>
                </a:solidFill>
                <a:latin typeface="Open Sans" pitchFamily="34" charset="0"/>
                <a:ea typeface="Open Sans" pitchFamily="34" charset="-122"/>
                <a:cs typeface="Open Sans" pitchFamily="34" charset="-120"/>
              </a:rPr>
              <a:t> </a:t>
            </a:r>
            <a:r>
              <a:rPr lang="en-US" dirty="0" err="1">
                <a:solidFill>
                  <a:srgbClr val="443728"/>
                </a:solidFill>
                <a:latin typeface="Open Sans" pitchFamily="34" charset="0"/>
                <a:ea typeface="Open Sans" pitchFamily="34" charset="-122"/>
                <a:cs typeface="Open Sans" pitchFamily="34" charset="-120"/>
              </a:rPr>
              <a:t>référence</a:t>
            </a:r>
            <a:r>
              <a:rPr lang="en-US" dirty="0">
                <a:solidFill>
                  <a:srgbClr val="443728"/>
                </a:solidFill>
                <a:latin typeface="Open Sans" pitchFamily="34" charset="0"/>
                <a:ea typeface="Open Sans" pitchFamily="34" charset="-122"/>
                <a:cs typeface="Open Sans" pitchFamily="34" charset="-120"/>
              </a:rPr>
              <a:t> </a:t>
            </a:r>
            <a:r>
              <a:rPr lang="en-US" dirty="0" err="1">
                <a:solidFill>
                  <a:srgbClr val="443728"/>
                </a:solidFill>
                <a:latin typeface="Open Sans" pitchFamily="34" charset="0"/>
                <a:ea typeface="Open Sans" pitchFamily="34" charset="-122"/>
                <a:cs typeface="Open Sans" pitchFamily="34" charset="-120"/>
              </a:rPr>
              <a:t>nationale</a:t>
            </a:r>
            <a:r>
              <a:rPr lang="en-US" dirty="0">
                <a:solidFill>
                  <a:srgbClr val="443728"/>
                </a:solidFill>
                <a:latin typeface="Open Sans" pitchFamily="34" charset="0"/>
                <a:ea typeface="Open Sans" pitchFamily="34" charset="-122"/>
                <a:cs typeface="Open Sans" pitchFamily="34" charset="-120"/>
              </a:rPr>
              <a:t> </a:t>
            </a:r>
            <a:r>
              <a:rPr lang="en-US" dirty="0" err="1">
                <a:solidFill>
                  <a:srgbClr val="443728"/>
                </a:solidFill>
                <a:latin typeface="Open Sans" pitchFamily="34" charset="0"/>
                <a:ea typeface="Open Sans" pitchFamily="34" charset="-122"/>
                <a:cs typeface="Open Sans" pitchFamily="34" charset="-120"/>
              </a:rPr>
              <a:t>en</a:t>
            </a:r>
            <a:r>
              <a:rPr lang="en-US" dirty="0">
                <a:solidFill>
                  <a:srgbClr val="443728"/>
                </a:solidFill>
                <a:latin typeface="Open Sans" pitchFamily="34" charset="0"/>
                <a:ea typeface="Open Sans" pitchFamily="34" charset="-122"/>
                <a:cs typeface="Open Sans" pitchFamily="34" charset="-120"/>
              </a:rPr>
              <a:t> matière de formation aux métiers de la communication </a:t>
            </a:r>
            <a:r>
              <a:rPr lang="en-US" dirty="0" err="1">
                <a:solidFill>
                  <a:srgbClr val="443728"/>
                </a:solidFill>
                <a:latin typeface="Open Sans" pitchFamily="34" charset="0"/>
                <a:ea typeface="Open Sans" pitchFamily="34" charset="-122"/>
                <a:cs typeface="Open Sans" pitchFamily="34" charset="-120"/>
              </a:rPr>
              <a:t>digitale</a:t>
            </a:r>
            <a:r>
              <a:rPr lang="en-US" dirty="0">
                <a:solidFill>
                  <a:srgbClr val="443728"/>
                </a:solidFill>
                <a:latin typeface="Open Sans" pitchFamily="34" charset="0"/>
                <a:ea typeface="Open Sans" pitchFamily="34" charset="-122"/>
                <a:cs typeface="Open Sans" pitchFamily="34" charset="-120"/>
              </a:rPr>
              <a:t> et du </a:t>
            </a:r>
            <a:r>
              <a:rPr lang="en-US" dirty="0" err="1">
                <a:solidFill>
                  <a:srgbClr val="443728"/>
                </a:solidFill>
                <a:latin typeface="Open Sans" pitchFamily="34" charset="0"/>
                <a:ea typeface="Open Sans" pitchFamily="34" charset="-122"/>
                <a:cs typeface="Open Sans" pitchFamily="34" charset="-120"/>
              </a:rPr>
              <a:t>journalisme</a:t>
            </a:r>
            <a:r>
              <a:rPr lang="en-US" dirty="0">
                <a:solidFill>
                  <a:srgbClr val="443728"/>
                </a:solidFill>
                <a:latin typeface="Open Sans" pitchFamily="34" charset="0"/>
                <a:ea typeface="Open Sans" pitchFamily="34" charset="-122"/>
                <a:cs typeface="Open Sans" pitchFamily="34" charset="-120"/>
              </a:rPr>
              <a:t> numérique</a:t>
            </a:r>
          </a:p>
          <a:p>
            <a:pPr algn="just">
              <a:lnSpc>
                <a:spcPct val="150000"/>
              </a:lnSpc>
            </a:pPr>
            <a:endParaRPr lang="en-US" dirty="0">
              <a:solidFill>
                <a:srgbClr val="443728"/>
              </a:solidFill>
              <a:latin typeface="Open Sans" pitchFamily="34" charset="0"/>
              <a:ea typeface="Open Sans" pitchFamily="34" charset="-122"/>
              <a:cs typeface="Open Sans" pitchFamily="34" charset="-120"/>
            </a:endParaRPr>
          </a:p>
          <a:p>
            <a:pPr algn="ctr"/>
            <a:r>
              <a:rPr lang="en-US" sz="2000" b="1" dirty="0">
                <a:solidFill>
                  <a:srgbClr val="443728"/>
                </a:solidFill>
                <a:latin typeface="Crimson Pro Bold" pitchFamily="34" charset="0"/>
                <a:ea typeface="Crimson Pro Bold" pitchFamily="34" charset="-122"/>
                <a:cs typeface="Crimson Pro Bold" pitchFamily="34" charset="-120"/>
              </a:rPr>
              <a:t>Notre mission</a:t>
            </a:r>
            <a:endParaRPr lang="en-US" sz="2000" dirty="0"/>
          </a:p>
          <a:p>
            <a:pPr>
              <a:lnSpc>
                <a:spcPct val="150000"/>
              </a:lnSpc>
            </a:pPr>
            <a:r>
              <a:rPr lang="en-US" dirty="0" err="1">
                <a:solidFill>
                  <a:srgbClr val="443728"/>
                </a:solidFill>
                <a:latin typeface="Open Sans" pitchFamily="34" charset="0"/>
                <a:ea typeface="Open Sans" pitchFamily="34" charset="-122"/>
                <a:cs typeface="Open Sans" pitchFamily="34" charset="-120"/>
              </a:rPr>
              <a:t>Accompagner</a:t>
            </a:r>
            <a:r>
              <a:rPr lang="en-US" dirty="0">
                <a:solidFill>
                  <a:srgbClr val="443728"/>
                </a:solidFill>
                <a:latin typeface="Open Sans" pitchFamily="34" charset="0"/>
                <a:ea typeface="Open Sans" pitchFamily="34" charset="-122"/>
                <a:cs typeface="Open Sans" pitchFamily="34" charset="-120"/>
              </a:rPr>
              <a:t> la transition numérique du Burkina Faso à travers des formations </a:t>
            </a:r>
            <a:r>
              <a:rPr lang="en-US" dirty="0" err="1">
                <a:solidFill>
                  <a:srgbClr val="443728"/>
                </a:solidFill>
                <a:latin typeface="Open Sans" pitchFamily="34" charset="0"/>
                <a:ea typeface="Open Sans" pitchFamily="34" charset="-122"/>
                <a:cs typeface="Open Sans" pitchFamily="34" charset="-120"/>
              </a:rPr>
              <a:t>qualifiantes</a:t>
            </a:r>
            <a:r>
              <a:rPr lang="en-US" dirty="0">
                <a:solidFill>
                  <a:srgbClr val="443728"/>
                </a:solidFill>
                <a:latin typeface="Open Sans" pitchFamily="34" charset="0"/>
                <a:ea typeface="Open Sans" pitchFamily="34" charset="-122"/>
                <a:cs typeface="Open Sans" pitchFamily="34" charset="-120"/>
              </a:rPr>
              <a:t>, </a:t>
            </a:r>
            <a:r>
              <a:rPr lang="en-US" dirty="0" err="1">
                <a:solidFill>
                  <a:srgbClr val="443728"/>
                </a:solidFill>
                <a:latin typeface="Open Sans" pitchFamily="34" charset="0"/>
                <a:ea typeface="Open Sans" pitchFamily="34" charset="-122"/>
                <a:cs typeface="Open Sans" pitchFamily="34" charset="-120"/>
              </a:rPr>
              <a:t>innovantes</a:t>
            </a:r>
            <a:r>
              <a:rPr lang="en-US" dirty="0">
                <a:solidFill>
                  <a:srgbClr val="443728"/>
                </a:solidFill>
                <a:latin typeface="Open Sans" pitchFamily="34" charset="0"/>
                <a:ea typeface="Open Sans" pitchFamily="34" charset="-122"/>
                <a:cs typeface="Open Sans" pitchFamily="34" charset="-120"/>
              </a:rPr>
              <a:t> et </a:t>
            </a:r>
            <a:r>
              <a:rPr lang="en-US" dirty="0" err="1">
                <a:solidFill>
                  <a:srgbClr val="443728"/>
                </a:solidFill>
                <a:latin typeface="Open Sans" pitchFamily="34" charset="0"/>
                <a:ea typeface="Open Sans" pitchFamily="34" charset="-122"/>
                <a:cs typeface="Open Sans" pitchFamily="34" charset="-120"/>
              </a:rPr>
              <a:t>adaptées</a:t>
            </a:r>
            <a:r>
              <a:rPr lang="en-US" dirty="0">
                <a:solidFill>
                  <a:srgbClr val="443728"/>
                </a:solidFill>
                <a:latin typeface="Open Sans" pitchFamily="34" charset="0"/>
                <a:ea typeface="Open Sans" pitchFamily="34" charset="-122"/>
                <a:cs typeface="Open Sans" pitchFamily="34" charset="-120"/>
              </a:rPr>
              <a:t> aux </a:t>
            </a:r>
            <a:r>
              <a:rPr lang="en-US" dirty="0" err="1">
                <a:solidFill>
                  <a:srgbClr val="443728"/>
                </a:solidFill>
                <a:latin typeface="Open Sans" pitchFamily="34" charset="0"/>
                <a:ea typeface="Open Sans" pitchFamily="34" charset="-122"/>
                <a:cs typeface="Open Sans" pitchFamily="34" charset="-120"/>
              </a:rPr>
              <a:t>besoins</a:t>
            </a:r>
            <a:r>
              <a:rPr lang="en-US" dirty="0">
                <a:solidFill>
                  <a:srgbClr val="443728"/>
                </a:solidFill>
                <a:latin typeface="Open Sans" pitchFamily="34" charset="0"/>
                <a:ea typeface="Open Sans" pitchFamily="34" charset="-122"/>
                <a:cs typeface="Open Sans" pitchFamily="34" charset="-120"/>
              </a:rPr>
              <a:t> du </a:t>
            </a:r>
            <a:r>
              <a:rPr lang="en-US" dirty="0" err="1">
                <a:solidFill>
                  <a:srgbClr val="443728"/>
                </a:solidFill>
                <a:latin typeface="Open Sans" pitchFamily="34" charset="0"/>
                <a:ea typeface="Open Sans" pitchFamily="34" charset="-122"/>
                <a:cs typeface="Open Sans" pitchFamily="34" charset="-120"/>
              </a:rPr>
              <a:t>marché</a:t>
            </a:r>
            <a:endParaRPr lang="fr-FR" dirty="0"/>
          </a:p>
        </p:txBody>
      </p:sp>
      <p:pic>
        <p:nvPicPr>
          <p:cNvPr id="5" name="Image 0" descr="preencoded.png">
            <a:extLst>
              <a:ext uri="{FF2B5EF4-FFF2-40B4-BE49-F238E27FC236}">
                <a16:creationId xmlns:a16="http://schemas.microsoft.com/office/drawing/2014/main" id="{F6B6276F-E69F-9364-1EB3-A3301D35E5C6}"/>
              </a:ext>
            </a:extLst>
          </p:cNvPr>
          <p:cNvPicPr>
            <a:picLocks noGrp="1" noChangeAspect="1"/>
          </p:cNvPicPr>
          <p:nvPr>
            <p:ph type="pic" idx="1"/>
          </p:nvPr>
        </p:nvPicPr>
        <p:blipFill>
          <a:blip r:embed="rId2"/>
          <a:srcRect l="2948" r="2948"/>
          <a:stretch>
            <a:fillRect/>
          </a:stretch>
        </p:blipFill>
        <p:spPr>
          <a:xfrm>
            <a:off x="7462923" y="1213844"/>
            <a:ext cx="4386570" cy="4661394"/>
          </a:xfrm>
          <a:prstGeom prst="rect">
            <a:avLst/>
          </a:prstGeom>
        </p:spPr>
      </p:pic>
      <p:sp>
        <p:nvSpPr>
          <p:cNvPr id="6" name="Google Shape;154;p23">
            <a:extLst>
              <a:ext uri="{FF2B5EF4-FFF2-40B4-BE49-F238E27FC236}">
                <a16:creationId xmlns:a16="http://schemas.microsoft.com/office/drawing/2014/main" id="{696B3299-CD5F-ABDA-80DC-0AA127AAF958}"/>
              </a:ext>
            </a:extLst>
          </p:cNvPr>
          <p:cNvSpPr/>
          <p:nvPr/>
        </p:nvSpPr>
        <p:spPr>
          <a:xfrm rot="-5400000" flipH="1">
            <a:off x="6073140" y="2320469"/>
            <a:ext cx="45719" cy="8765679"/>
          </a:xfrm>
          <a:prstGeom prst="rect">
            <a:avLst/>
          </a:prstGeom>
          <a:solidFill>
            <a:srgbClr val="00AEC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00AEC7"/>
              </a:solidFill>
            </a:endParaRPr>
          </a:p>
        </p:txBody>
      </p:sp>
    </p:spTree>
    <p:extLst>
      <p:ext uri="{BB962C8B-B14F-4D97-AF65-F5344CB8AC3E}">
        <p14:creationId xmlns:p14="http://schemas.microsoft.com/office/powerpoint/2010/main" val="4208475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46333" y="381534"/>
            <a:ext cx="4725492" cy="590649"/>
          </a:xfrm>
          <a:prstGeom prst="rect">
            <a:avLst/>
          </a:prstGeom>
          <a:noFill/>
          <a:ln/>
        </p:spPr>
        <p:txBody>
          <a:bodyPr wrap="none" lIns="0" tIns="0" rIns="0" bIns="0" rtlCol="0" anchor="t"/>
          <a:lstStyle/>
          <a:p>
            <a:pPr algn="just">
              <a:lnSpc>
                <a:spcPts val="4625"/>
              </a:lnSpc>
            </a:pPr>
            <a:r>
              <a:rPr lang="en-US" sz="3708" b="1" dirty="0">
                <a:solidFill>
                  <a:srgbClr val="000000"/>
                </a:solidFill>
                <a:latin typeface="Crimson Pro Bold" pitchFamily="34" charset="0"/>
                <a:ea typeface="Crimson Pro Bold" pitchFamily="34" charset="-122"/>
                <a:cs typeface="Crimson Pro Bold" pitchFamily="34" charset="-120"/>
              </a:rPr>
              <a:t>Nos spécialités</a:t>
            </a:r>
            <a:endParaRPr lang="en-US" sz="3708" dirty="0"/>
          </a:p>
        </p:txBody>
      </p:sp>
      <p:pic>
        <p:nvPicPr>
          <p:cNvPr id="3" name="Image 0" descr="preencoded.png"/>
          <p:cNvPicPr>
            <a:picLocks noChangeAspect="1"/>
          </p:cNvPicPr>
          <p:nvPr/>
        </p:nvPicPr>
        <p:blipFill>
          <a:blip r:embed="rId2"/>
          <a:stretch>
            <a:fillRect/>
          </a:stretch>
        </p:blipFill>
        <p:spPr>
          <a:xfrm>
            <a:off x="661492" y="1268269"/>
            <a:ext cx="945058" cy="1148258"/>
          </a:xfrm>
          <a:prstGeom prst="rect">
            <a:avLst/>
          </a:prstGeom>
        </p:spPr>
      </p:pic>
      <p:sp>
        <p:nvSpPr>
          <p:cNvPr id="4" name="Text 1"/>
          <p:cNvSpPr/>
          <p:nvPr/>
        </p:nvSpPr>
        <p:spPr>
          <a:xfrm>
            <a:off x="1852120" y="1290872"/>
            <a:ext cx="6160661" cy="354408"/>
          </a:xfrm>
          <a:prstGeom prst="rect">
            <a:avLst/>
          </a:prstGeom>
          <a:noFill/>
          <a:ln/>
        </p:spPr>
        <p:txBody>
          <a:bodyPr wrap="none" lIns="0" tIns="0" rIns="0" bIns="0" rtlCol="0" anchor="t"/>
          <a:lstStyle/>
          <a:p>
            <a:pPr>
              <a:lnSpc>
                <a:spcPts val="2750"/>
              </a:lnSpc>
            </a:pPr>
            <a:r>
              <a:rPr lang="en-US" sz="2208" b="1" dirty="0">
                <a:solidFill>
                  <a:srgbClr val="000000"/>
                </a:solidFill>
                <a:latin typeface="Crimson Pro Bold" pitchFamily="34" charset="0"/>
                <a:ea typeface="Crimson Pro Bold" pitchFamily="34" charset="-122"/>
                <a:cs typeface="Crimson Pro Bold" pitchFamily="34" charset="-120"/>
              </a:rPr>
              <a:t>Communication numérique des organisations</a:t>
            </a:r>
            <a:endParaRPr lang="en-US" sz="2208" dirty="0"/>
          </a:p>
        </p:txBody>
      </p:sp>
      <p:sp>
        <p:nvSpPr>
          <p:cNvPr id="5" name="Text 2"/>
          <p:cNvSpPr/>
          <p:nvPr/>
        </p:nvSpPr>
        <p:spPr>
          <a:xfrm>
            <a:off x="1852123" y="1767553"/>
            <a:ext cx="9734947" cy="302419"/>
          </a:xfrm>
          <a:prstGeom prst="rect">
            <a:avLst/>
          </a:prstGeom>
          <a:noFill/>
          <a:ln/>
        </p:spPr>
        <p:txBody>
          <a:bodyPr wrap="none" lIns="0" tIns="0" rIns="0" bIns="0" rtlCol="0" anchor="t"/>
          <a:lstStyle/>
          <a:p>
            <a:pPr>
              <a:lnSpc>
                <a:spcPts val="2375"/>
              </a:lnSpc>
            </a:pPr>
            <a:r>
              <a:rPr lang="en-US" sz="1458" dirty="0">
                <a:solidFill>
                  <a:srgbClr val="000000"/>
                </a:solidFill>
                <a:latin typeface="Open Sans" pitchFamily="34" charset="0"/>
                <a:ea typeface="Open Sans" pitchFamily="34" charset="-122"/>
                <a:cs typeface="Open Sans" pitchFamily="34" charset="-120"/>
              </a:rPr>
              <a:t>Stratégie de communication, community management, relations publiques digitales</a:t>
            </a:r>
            <a:endParaRPr lang="en-US" sz="1458" dirty="0"/>
          </a:p>
        </p:txBody>
      </p:sp>
      <p:pic>
        <p:nvPicPr>
          <p:cNvPr id="6" name="Image 1" descr="preencoded.png"/>
          <p:cNvPicPr>
            <a:picLocks noChangeAspect="1"/>
          </p:cNvPicPr>
          <p:nvPr/>
        </p:nvPicPr>
        <p:blipFill>
          <a:blip r:embed="rId3"/>
          <a:stretch>
            <a:fillRect/>
          </a:stretch>
        </p:blipFill>
        <p:spPr>
          <a:xfrm>
            <a:off x="661492" y="2672785"/>
            <a:ext cx="945058" cy="1148258"/>
          </a:xfrm>
          <a:prstGeom prst="rect">
            <a:avLst/>
          </a:prstGeom>
        </p:spPr>
      </p:pic>
      <p:sp>
        <p:nvSpPr>
          <p:cNvPr id="7" name="Text 3"/>
          <p:cNvSpPr/>
          <p:nvPr/>
        </p:nvSpPr>
        <p:spPr>
          <a:xfrm>
            <a:off x="1852120" y="2674203"/>
            <a:ext cx="2856905" cy="354409"/>
          </a:xfrm>
          <a:prstGeom prst="rect">
            <a:avLst/>
          </a:prstGeom>
          <a:noFill/>
          <a:ln/>
        </p:spPr>
        <p:txBody>
          <a:bodyPr wrap="none" lIns="0" tIns="0" rIns="0" bIns="0" rtlCol="0" anchor="t"/>
          <a:lstStyle/>
          <a:p>
            <a:pPr>
              <a:lnSpc>
                <a:spcPts val="2750"/>
              </a:lnSpc>
            </a:pPr>
            <a:r>
              <a:rPr lang="en-US" sz="2208" b="1" dirty="0">
                <a:solidFill>
                  <a:srgbClr val="000000"/>
                </a:solidFill>
                <a:latin typeface="Crimson Pro Bold" pitchFamily="34" charset="0"/>
                <a:ea typeface="Crimson Pro Bold" pitchFamily="34" charset="-122"/>
                <a:cs typeface="Crimson Pro Bold" pitchFamily="34" charset="-120"/>
              </a:rPr>
              <a:t>Journalisme numérique</a:t>
            </a:r>
            <a:endParaRPr lang="en-US" sz="2208" dirty="0"/>
          </a:p>
        </p:txBody>
      </p:sp>
      <p:sp>
        <p:nvSpPr>
          <p:cNvPr id="8" name="Text 4"/>
          <p:cNvSpPr/>
          <p:nvPr/>
        </p:nvSpPr>
        <p:spPr>
          <a:xfrm>
            <a:off x="1852121" y="3296556"/>
            <a:ext cx="9734947" cy="302419"/>
          </a:xfrm>
          <a:prstGeom prst="rect">
            <a:avLst/>
          </a:prstGeom>
          <a:noFill/>
          <a:ln/>
        </p:spPr>
        <p:txBody>
          <a:bodyPr wrap="none" lIns="0" tIns="0" rIns="0" bIns="0" rtlCol="0" anchor="t"/>
          <a:lstStyle/>
          <a:p>
            <a:pPr>
              <a:lnSpc>
                <a:spcPts val="2375"/>
              </a:lnSpc>
            </a:pPr>
            <a:r>
              <a:rPr lang="en-US" sz="1458" dirty="0">
                <a:solidFill>
                  <a:srgbClr val="000000"/>
                </a:solidFill>
                <a:latin typeface="Open Sans" pitchFamily="34" charset="0"/>
                <a:ea typeface="Open Sans" pitchFamily="34" charset="-122"/>
                <a:cs typeface="Open Sans" pitchFamily="34" charset="-120"/>
              </a:rPr>
              <a:t>Rédaction web, reportage terrain, journalisme mobile, enquêtes d'investigation</a:t>
            </a:r>
            <a:endParaRPr lang="en-US" sz="1458" dirty="0"/>
          </a:p>
        </p:txBody>
      </p:sp>
      <p:pic>
        <p:nvPicPr>
          <p:cNvPr id="9" name="Image 2" descr="preencoded.png"/>
          <p:cNvPicPr>
            <a:picLocks noChangeAspect="1"/>
          </p:cNvPicPr>
          <p:nvPr/>
        </p:nvPicPr>
        <p:blipFill>
          <a:blip r:embed="rId4"/>
          <a:stretch>
            <a:fillRect/>
          </a:stretch>
        </p:blipFill>
        <p:spPr>
          <a:xfrm>
            <a:off x="661492" y="4121437"/>
            <a:ext cx="945058" cy="1148258"/>
          </a:xfrm>
          <a:prstGeom prst="rect">
            <a:avLst/>
          </a:prstGeom>
        </p:spPr>
      </p:pic>
      <p:sp>
        <p:nvSpPr>
          <p:cNvPr id="10" name="Text 5"/>
          <p:cNvSpPr/>
          <p:nvPr/>
        </p:nvSpPr>
        <p:spPr>
          <a:xfrm>
            <a:off x="1852120" y="4121437"/>
            <a:ext cx="3891359" cy="354409"/>
          </a:xfrm>
          <a:prstGeom prst="rect">
            <a:avLst/>
          </a:prstGeom>
          <a:noFill/>
          <a:ln/>
        </p:spPr>
        <p:txBody>
          <a:bodyPr wrap="none" lIns="0" tIns="0" rIns="0" bIns="0" rtlCol="0" anchor="t"/>
          <a:lstStyle/>
          <a:p>
            <a:pPr>
              <a:lnSpc>
                <a:spcPts val="2750"/>
              </a:lnSpc>
            </a:pPr>
            <a:r>
              <a:rPr lang="en-US" sz="2208" b="1" dirty="0">
                <a:solidFill>
                  <a:srgbClr val="000000"/>
                </a:solidFill>
                <a:latin typeface="Crimson Pro Bold" pitchFamily="34" charset="0"/>
                <a:ea typeface="Crimson Pro Bold" pitchFamily="34" charset="-122"/>
                <a:cs typeface="Crimson Pro Bold" pitchFamily="34" charset="-120"/>
              </a:rPr>
              <a:t>Création publicitaire numérique</a:t>
            </a:r>
            <a:endParaRPr lang="en-US" sz="2208" dirty="0"/>
          </a:p>
        </p:txBody>
      </p:sp>
      <p:sp>
        <p:nvSpPr>
          <p:cNvPr id="11" name="Text 6"/>
          <p:cNvSpPr/>
          <p:nvPr/>
        </p:nvSpPr>
        <p:spPr>
          <a:xfrm>
            <a:off x="1852120" y="4695566"/>
            <a:ext cx="9734947" cy="302419"/>
          </a:xfrm>
          <a:prstGeom prst="rect">
            <a:avLst/>
          </a:prstGeom>
          <a:noFill/>
          <a:ln/>
        </p:spPr>
        <p:txBody>
          <a:bodyPr wrap="none" lIns="0" tIns="0" rIns="0" bIns="0" rtlCol="0" anchor="t"/>
          <a:lstStyle/>
          <a:p>
            <a:pPr>
              <a:lnSpc>
                <a:spcPts val="2375"/>
              </a:lnSpc>
            </a:pPr>
            <a:r>
              <a:rPr lang="en-US" sz="1458" dirty="0">
                <a:solidFill>
                  <a:srgbClr val="000000"/>
                </a:solidFill>
                <a:latin typeface="Open Sans" pitchFamily="34" charset="0"/>
                <a:ea typeface="Open Sans" pitchFamily="34" charset="-122"/>
                <a:cs typeface="Open Sans" pitchFamily="34" charset="-120"/>
              </a:rPr>
              <a:t>Conception graphique, publicité, design digital, production audiovisuelle</a:t>
            </a:r>
            <a:endParaRPr lang="en-US" sz="1458" dirty="0"/>
          </a:p>
        </p:txBody>
      </p:sp>
      <p:sp>
        <p:nvSpPr>
          <p:cNvPr id="15" name="Shape 7">
            <a:extLst>
              <a:ext uri="{FF2B5EF4-FFF2-40B4-BE49-F238E27FC236}">
                <a16:creationId xmlns:a16="http://schemas.microsoft.com/office/drawing/2014/main" id="{C71042A9-D924-B57B-65C0-9C21972592B3}"/>
              </a:ext>
            </a:extLst>
          </p:cNvPr>
          <p:cNvSpPr/>
          <p:nvPr/>
        </p:nvSpPr>
        <p:spPr>
          <a:xfrm>
            <a:off x="661491" y="5692987"/>
            <a:ext cx="10869018" cy="803176"/>
          </a:xfrm>
          <a:prstGeom prst="roundRect">
            <a:avLst>
              <a:gd name="adj" fmla="val 9884"/>
            </a:avLst>
          </a:prstGeom>
          <a:solidFill>
            <a:srgbClr val="5E98F1"/>
          </a:solidFill>
          <a:ln/>
        </p:spPr>
      </p:sp>
      <p:sp>
        <p:nvSpPr>
          <p:cNvPr id="16" name="Text 8"/>
          <p:cNvSpPr/>
          <p:nvPr/>
        </p:nvSpPr>
        <p:spPr>
          <a:xfrm>
            <a:off x="1275754" y="5956156"/>
            <a:ext cx="10065743" cy="302419"/>
          </a:xfrm>
          <a:prstGeom prst="rect">
            <a:avLst/>
          </a:prstGeom>
          <a:noFill/>
          <a:ln/>
        </p:spPr>
        <p:txBody>
          <a:bodyPr wrap="none" lIns="0" tIns="0" rIns="0" bIns="0" rtlCol="0" anchor="t"/>
          <a:lstStyle/>
          <a:p>
            <a:pPr>
              <a:lnSpc>
                <a:spcPts val="2375"/>
              </a:lnSpc>
            </a:pPr>
            <a:r>
              <a:rPr lang="en-US" sz="1458" dirty="0">
                <a:solidFill>
                  <a:srgbClr val="FFFFFF"/>
                </a:solidFill>
                <a:latin typeface="Open Sans" pitchFamily="34" charset="0"/>
                <a:ea typeface="Open Sans" pitchFamily="34" charset="-122"/>
                <a:cs typeface="Open Sans" pitchFamily="34" charset="-120"/>
              </a:rPr>
              <a:t>Toutes nos formations aboutissent à une Licence (Bac +3) reconnue par le CAMES et l'Etat burkinabè.</a:t>
            </a:r>
            <a:endParaRPr lang="en-US" sz="1458" dirty="0"/>
          </a:p>
        </p:txBody>
      </p:sp>
      <p:pic>
        <p:nvPicPr>
          <p:cNvPr id="17" name="Image 3" descr="preencoded.png"/>
          <p:cNvPicPr>
            <a:picLocks noChangeAspect="1"/>
          </p:cNvPicPr>
          <p:nvPr/>
        </p:nvPicPr>
        <p:blipFill>
          <a:blip r:embed="rId5"/>
          <a:stretch>
            <a:fillRect/>
          </a:stretch>
        </p:blipFill>
        <p:spPr>
          <a:xfrm>
            <a:off x="850503" y="5991762"/>
            <a:ext cx="236240" cy="189012"/>
          </a:xfrm>
          <a:prstGeom prst="rect">
            <a:avLst/>
          </a:prstGeom>
        </p:spPr>
      </p:pic>
    </p:spTree>
    <p:extLst>
      <p:ext uri="{BB962C8B-B14F-4D97-AF65-F5344CB8AC3E}">
        <p14:creationId xmlns:p14="http://schemas.microsoft.com/office/powerpoint/2010/main" val="28795924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08625" y="510827"/>
            <a:ext cx="6012685" cy="590649"/>
          </a:xfrm>
          <a:prstGeom prst="rect">
            <a:avLst/>
          </a:prstGeom>
          <a:noFill/>
          <a:ln/>
        </p:spPr>
        <p:txBody>
          <a:bodyPr wrap="none" lIns="0" tIns="0" rIns="0" bIns="0" rtlCol="0" anchor="t"/>
          <a:lstStyle/>
          <a:p>
            <a:pPr>
              <a:lnSpc>
                <a:spcPts val="4625"/>
              </a:lnSpc>
            </a:pPr>
            <a:r>
              <a:rPr lang="en-US" sz="3708" b="1" dirty="0">
                <a:solidFill>
                  <a:srgbClr val="000000"/>
                </a:solidFill>
                <a:latin typeface="Crimson Pro Bold" pitchFamily="34" charset="0"/>
                <a:ea typeface="Crimson Pro Bold" pitchFamily="34" charset="-122"/>
                <a:cs typeface="Crimson Pro Bold" pitchFamily="34" charset="-120"/>
              </a:rPr>
              <a:t>Débouchés professionnels</a:t>
            </a:r>
            <a:endParaRPr lang="en-US" sz="3708" dirty="0"/>
          </a:p>
        </p:txBody>
      </p:sp>
      <p:sp>
        <p:nvSpPr>
          <p:cNvPr id="3" name="Text 1"/>
          <p:cNvSpPr/>
          <p:nvPr/>
        </p:nvSpPr>
        <p:spPr>
          <a:xfrm>
            <a:off x="708625" y="1549764"/>
            <a:ext cx="10869018" cy="302419"/>
          </a:xfrm>
          <a:prstGeom prst="rect">
            <a:avLst/>
          </a:prstGeom>
          <a:noFill/>
          <a:ln/>
        </p:spPr>
        <p:txBody>
          <a:bodyPr wrap="none" lIns="0" tIns="0" rIns="0" bIns="0" rtlCol="0" anchor="t"/>
          <a:lstStyle/>
          <a:p>
            <a:pPr>
              <a:lnSpc>
                <a:spcPts val="2375"/>
              </a:lnSpc>
            </a:pPr>
            <a:r>
              <a:rPr lang="en-US" sz="1458" dirty="0">
                <a:solidFill>
                  <a:srgbClr val="000000"/>
                </a:solidFill>
                <a:latin typeface="Open Sans" pitchFamily="34" charset="0"/>
                <a:ea typeface="Open Sans" pitchFamily="34" charset="-122"/>
                <a:cs typeface="Open Sans" pitchFamily="34" charset="-120"/>
              </a:rPr>
              <a:t>Nos diplômés s'épanouissent dans des métiers variés et porteurs d'avenir :</a:t>
            </a:r>
            <a:endParaRPr lang="en-US" sz="1458" dirty="0"/>
          </a:p>
        </p:txBody>
      </p:sp>
      <p:pic>
        <p:nvPicPr>
          <p:cNvPr id="4" name="Image 0" descr="preencoded.png"/>
          <p:cNvPicPr>
            <a:picLocks noChangeAspect="1"/>
          </p:cNvPicPr>
          <p:nvPr/>
        </p:nvPicPr>
        <p:blipFill>
          <a:blip r:embed="rId2"/>
          <a:stretch>
            <a:fillRect/>
          </a:stretch>
        </p:blipFill>
        <p:spPr>
          <a:xfrm>
            <a:off x="654820" y="2338493"/>
            <a:ext cx="472480" cy="472480"/>
          </a:xfrm>
          <a:prstGeom prst="rect">
            <a:avLst/>
          </a:prstGeom>
        </p:spPr>
      </p:pic>
      <p:sp>
        <p:nvSpPr>
          <p:cNvPr id="5" name="Text 2"/>
          <p:cNvSpPr/>
          <p:nvPr/>
        </p:nvSpPr>
        <p:spPr>
          <a:xfrm>
            <a:off x="654820" y="3142439"/>
            <a:ext cx="2794099" cy="295275"/>
          </a:xfrm>
          <a:prstGeom prst="rect">
            <a:avLst/>
          </a:prstGeom>
          <a:noFill/>
          <a:ln/>
        </p:spPr>
        <p:txBody>
          <a:bodyPr wrap="none" lIns="0" tIns="0" rIns="0" bIns="0" rtlCol="0" anchor="t"/>
          <a:lstStyle/>
          <a:p>
            <a:pPr>
              <a:lnSpc>
                <a:spcPts val="2292"/>
              </a:lnSpc>
            </a:pPr>
            <a:r>
              <a:rPr lang="en-US" sz="1833" b="1" dirty="0">
                <a:solidFill>
                  <a:srgbClr val="000000"/>
                </a:solidFill>
                <a:latin typeface="Crimson Pro Bold" pitchFamily="34" charset="0"/>
                <a:ea typeface="Crimson Pro Bold" pitchFamily="34" charset="-122"/>
                <a:cs typeface="Crimson Pro Bold" pitchFamily="34" charset="-120"/>
              </a:rPr>
              <a:t>Communication numérique</a:t>
            </a:r>
            <a:endParaRPr lang="en-US" sz="1833" dirty="0"/>
          </a:p>
        </p:txBody>
      </p:sp>
      <p:sp>
        <p:nvSpPr>
          <p:cNvPr id="6" name="Text 3"/>
          <p:cNvSpPr/>
          <p:nvPr/>
        </p:nvSpPr>
        <p:spPr>
          <a:xfrm>
            <a:off x="661492" y="3739655"/>
            <a:ext cx="3465513" cy="302419"/>
          </a:xfrm>
          <a:prstGeom prst="rect">
            <a:avLst/>
          </a:prstGeom>
          <a:noFill/>
          <a:ln/>
        </p:spPr>
        <p:txBody>
          <a:bodyPr wrap="none" lIns="0" tIns="0" rIns="0" bIns="0" rtlCol="0" anchor="t"/>
          <a:lstStyle/>
          <a:p>
            <a:pPr marL="285739" indent="-285739">
              <a:lnSpc>
                <a:spcPts val="2375"/>
              </a:lnSpc>
              <a:buSzPct val="100000"/>
              <a:buChar char="•"/>
            </a:pPr>
            <a:r>
              <a:rPr lang="en-US" sz="1458" dirty="0">
                <a:solidFill>
                  <a:srgbClr val="000000"/>
                </a:solidFill>
                <a:latin typeface="Open Sans" pitchFamily="34" charset="0"/>
                <a:ea typeface="Open Sans" pitchFamily="34" charset="-122"/>
                <a:cs typeface="Open Sans" pitchFamily="34" charset="-120"/>
              </a:rPr>
              <a:t>Chargé(e) de communication</a:t>
            </a:r>
            <a:endParaRPr lang="en-US" sz="1458" dirty="0"/>
          </a:p>
        </p:txBody>
      </p:sp>
      <p:sp>
        <p:nvSpPr>
          <p:cNvPr id="7" name="Text 4"/>
          <p:cNvSpPr/>
          <p:nvPr/>
        </p:nvSpPr>
        <p:spPr>
          <a:xfrm>
            <a:off x="661492" y="4108153"/>
            <a:ext cx="3465513" cy="302419"/>
          </a:xfrm>
          <a:prstGeom prst="rect">
            <a:avLst/>
          </a:prstGeom>
          <a:noFill/>
          <a:ln/>
        </p:spPr>
        <p:txBody>
          <a:bodyPr wrap="none" lIns="0" tIns="0" rIns="0" bIns="0" rtlCol="0" anchor="t"/>
          <a:lstStyle/>
          <a:p>
            <a:pPr marL="285739" indent="-285739">
              <a:lnSpc>
                <a:spcPts val="2375"/>
              </a:lnSpc>
              <a:buSzPct val="100000"/>
              <a:buChar char="•"/>
            </a:pPr>
            <a:r>
              <a:rPr lang="en-US" sz="1458" dirty="0">
                <a:solidFill>
                  <a:srgbClr val="000000"/>
                </a:solidFill>
                <a:latin typeface="Open Sans" pitchFamily="34" charset="0"/>
                <a:ea typeface="Open Sans" pitchFamily="34" charset="-122"/>
                <a:cs typeface="Open Sans" pitchFamily="34" charset="-120"/>
              </a:rPr>
              <a:t>Community manager</a:t>
            </a:r>
            <a:endParaRPr lang="en-US" sz="1458" dirty="0"/>
          </a:p>
        </p:txBody>
      </p:sp>
      <p:sp>
        <p:nvSpPr>
          <p:cNvPr id="8" name="Text 5"/>
          <p:cNvSpPr/>
          <p:nvPr/>
        </p:nvSpPr>
        <p:spPr>
          <a:xfrm>
            <a:off x="661492" y="4476651"/>
            <a:ext cx="3465513" cy="302419"/>
          </a:xfrm>
          <a:prstGeom prst="rect">
            <a:avLst/>
          </a:prstGeom>
          <a:noFill/>
          <a:ln/>
        </p:spPr>
        <p:txBody>
          <a:bodyPr wrap="none" lIns="0" tIns="0" rIns="0" bIns="0" rtlCol="0" anchor="t"/>
          <a:lstStyle/>
          <a:p>
            <a:pPr marL="285739" indent="-285739">
              <a:lnSpc>
                <a:spcPts val="2375"/>
              </a:lnSpc>
              <a:buSzPct val="100000"/>
              <a:buChar char="•"/>
            </a:pPr>
            <a:r>
              <a:rPr lang="en-US" sz="1458" dirty="0">
                <a:solidFill>
                  <a:srgbClr val="000000"/>
                </a:solidFill>
                <a:latin typeface="Open Sans" pitchFamily="34" charset="0"/>
                <a:ea typeface="Open Sans" pitchFamily="34" charset="-122"/>
                <a:cs typeface="Open Sans" pitchFamily="34" charset="-120"/>
              </a:rPr>
              <a:t>Attaché(e) de presse</a:t>
            </a:r>
            <a:endParaRPr lang="en-US" sz="1458" dirty="0"/>
          </a:p>
        </p:txBody>
      </p:sp>
      <p:pic>
        <p:nvPicPr>
          <p:cNvPr id="9" name="Image 1" descr="preencoded.png"/>
          <p:cNvPicPr>
            <a:picLocks noChangeAspect="1"/>
          </p:cNvPicPr>
          <p:nvPr/>
        </p:nvPicPr>
        <p:blipFill>
          <a:blip r:embed="rId3"/>
          <a:stretch>
            <a:fillRect/>
          </a:stretch>
        </p:blipFill>
        <p:spPr>
          <a:xfrm>
            <a:off x="4359908" y="2338493"/>
            <a:ext cx="472480" cy="472480"/>
          </a:xfrm>
          <a:prstGeom prst="rect">
            <a:avLst/>
          </a:prstGeom>
        </p:spPr>
      </p:pic>
      <p:sp>
        <p:nvSpPr>
          <p:cNvPr id="10" name="Text 6"/>
          <p:cNvSpPr/>
          <p:nvPr/>
        </p:nvSpPr>
        <p:spPr>
          <a:xfrm>
            <a:off x="4341449" y="3142439"/>
            <a:ext cx="2379861" cy="295275"/>
          </a:xfrm>
          <a:prstGeom prst="rect">
            <a:avLst/>
          </a:prstGeom>
          <a:noFill/>
          <a:ln/>
        </p:spPr>
        <p:txBody>
          <a:bodyPr wrap="none" lIns="0" tIns="0" rIns="0" bIns="0" rtlCol="0" anchor="t"/>
          <a:lstStyle/>
          <a:p>
            <a:pPr>
              <a:lnSpc>
                <a:spcPts val="2292"/>
              </a:lnSpc>
            </a:pPr>
            <a:r>
              <a:rPr lang="en-US" sz="1833" b="1" dirty="0">
                <a:solidFill>
                  <a:srgbClr val="000000"/>
                </a:solidFill>
                <a:latin typeface="Crimson Pro Bold" pitchFamily="34" charset="0"/>
                <a:ea typeface="Crimson Pro Bold" pitchFamily="34" charset="-122"/>
                <a:cs typeface="Crimson Pro Bold" pitchFamily="34" charset="-120"/>
              </a:rPr>
              <a:t>Journalisme numérique</a:t>
            </a:r>
            <a:endParaRPr lang="en-US" sz="1833" dirty="0"/>
          </a:p>
        </p:txBody>
      </p:sp>
      <p:sp>
        <p:nvSpPr>
          <p:cNvPr id="11" name="Text 7"/>
          <p:cNvSpPr/>
          <p:nvPr/>
        </p:nvSpPr>
        <p:spPr>
          <a:xfrm>
            <a:off x="4363244" y="3739655"/>
            <a:ext cx="3465513" cy="302419"/>
          </a:xfrm>
          <a:prstGeom prst="rect">
            <a:avLst/>
          </a:prstGeom>
          <a:noFill/>
          <a:ln/>
        </p:spPr>
        <p:txBody>
          <a:bodyPr wrap="none" lIns="0" tIns="0" rIns="0" bIns="0" rtlCol="0" anchor="t"/>
          <a:lstStyle/>
          <a:p>
            <a:pPr marL="285739" indent="-285739">
              <a:lnSpc>
                <a:spcPts val="2375"/>
              </a:lnSpc>
              <a:buSzPct val="100000"/>
              <a:buChar char="•"/>
            </a:pPr>
            <a:r>
              <a:rPr lang="en-US" sz="1458" dirty="0">
                <a:solidFill>
                  <a:srgbClr val="000000"/>
                </a:solidFill>
                <a:latin typeface="Open Sans" pitchFamily="34" charset="0"/>
                <a:ea typeface="Open Sans" pitchFamily="34" charset="-122"/>
                <a:cs typeface="Open Sans" pitchFamily="34" charset="-120"/>
              </a:rPr>
              <a:t>Journaliste web</a:t>
            </a:r>
            <a:endParaRPr lang="en-US" sz="1458" dirty="0"/>
          </a:p>
        </p:txBody>
      </p:sp>
      <p:sp>
        <p:nvSpPr>
          <p:cNvPr id="12" name="Text 8"/>
          <p:cNvSpPr/>
          <p:nvPr/>
        </p:nvSpPr>
        <p:spPr>
          <a:xfrm>
            <a:off x="4363244" y="4108153"/>
            <a:ext cx="3465513" cy="302419"/>
          </a:xfrm>
          <a:prstGeom prst="rect">
            <a:avLst/>
          </a:prstGeom>
          <a:noFill/>
          <a:ln/>
        </p:spPr>
        <p:txBody>
          <a:bodyPr wrap="none" lIns="0" tIns="0" rIns="0" bIns="0" rtlCol="0" anchor="t"/>
          <a:lstStyle/>
          <a:p>
            <a:pPr marL="285739" indent="-285739">
              <a:lnSpc>
                <a:spcPts val="2375"/>
              </a:lnSpc>
              <a:buSzPct val="100000"/>
              <a:buChar char="•"/>
            </a:pPr>
            <a:r>
              <a:rPr lang="en-US" sz="1458" dirty="0">
                <a:solidFill>
                  <a:srgbClr val="000000"/>
                </a:solidFill>
                <a:latin typeface="Open Sans" pitchFamily="34" charset="0"/>
                <a:ea typeface="Open Sans" pitchFamily="34" charset="-122"/>
                <a:cs typeface="Open Sans" pitchFamily="34" charset="-120"/>
              </a:rPr>
              <a:t>Reporter mobile</a:t>
            </a:r>
            <a:endParaRPr lang="en-US" sz="1458" dirty="0"/>
          </a:p>
        </p:txBody>
      </p:sp>
      <p:sp>
        <p:nvSpPr>
          <p:cNvPr id="13" name="Text 9"/>
          <p:cNvSpPr/>
          <p:nvPr/>
        </p:nvSpPr>
        <p:spPr>
          <a:xfrm>
            <a:off x="4363244" y="4476651"/>
            <a:ext cx="3465513" cy="302419"/>
          </a:xfrm>
          <a:prstGeom prst="rect">
            <a:avLst/>
          </a:prstGeom>
          <a:noFill/>
          <a:ln/>
        </p:spPr>
        <p:txBody>
          <a:bodyPr wrap="none" lIns="0" tIns="0" rIns="0" bIns="0" rtlCol="0" anchor="t"/>
          <a:lstStyle/>
          <a:p>
            <a:pPr marL="285739" indent="-285739">
              <a:lnSpc>
                <a:spcPts val="2375"/>
              </a:lnSpc>
              <a:buSzPct val="100000"/>
              <a:buChar char="•"/>
            </a:pPr>
            <a:r>
              <a:rPr lang="en-US" sz="1458" dirty="0">
                <a:solidFill>
                  <a:srgbClr val="000000"/>
                </a:solidFill>
                <a:latin typeface="Open Sans" pitchFamily="34" charset="0"/>
                <a:ea typeface="Open Sans" pitchFamily="34" charset="-122"/>
                <a:cs typeface="Open Sans" pitchFamily="34" charset="-120"/>
              </a:rPr>
              <a:t>Rédacteur de contenus etc.</a:t>
            </a:r>
            <a:endParaRPr lang="en-US" sz="1458" dirty="0"/>
          </a:p>
        </p:txBody>
      </p:sp>
      <p:pic>
        <p:nvPicPr>
          <p:cNvPr id="14" name="Image 2" descr="preencoded.png"/>
          <p:cNvPicPr>
            <a:picLocks noChangeAspect="1"/>
          </p:cNvPicPr>
          <p:nvPr/>
        </p:nvPicPr>
        <p:blipFill>
          <a:blip r:embed="rId4"/>
          <a:stretch>
            <a:fillRect/>
          </a:stretch>
        </p:blipFill>
        <p:spPr>
          <a:xfrm>
            <a:off x="8064996" y="2321425"/>
            <a:ext cx="472480" cy="472480"/>
          </a:xfrm>
          <a:prstGeom prst="rect">
            <a:avLst/>
          </a:prstGeom>
        </p:spPr>
      </p:pic>
      <p:sp>
        <p:nvSpPr>
          <p:cNvPr id="15" name="Text 10"/>
          <p:cNvSpPr/>
          <p:nvPr/>
        </p:nvSpPr>
        <p:spPr>
          <a:xfrm>
            <a:off x="8064996" y="3142438"/>
            <a:ext cx="2362696" cy="295275"/>
          </a:xfrm>
          <a:prstGeom prst="rect">
            <a:avLst/>
          </a:prstGeom>
          <a:noFill/>
          <a:ln/>
        </p:spPr>
        <p:txBody>
          <a:bodyPr wrap="none" lIns="0" tIns="0" rIns="0" bIns="0" rtlCol="0" anchor="t"/>
          <a:lstStyle/>
          <a:p>
            <a:pPr>
              <a:lnSpc>
                <a:spcPts val="2292"/>
              </a:lnSpc>
            </a:pPr>
            <a:r>
              <a:rPr lang="en-US" sz="1833" b="1" dirty="0">
                <a:solidFill>
                  <a:srgbClr val="000000"/>
                </a:solidFill>
                <a:latin typeface="Crimson Pro Bold" pitchFamily="34" charset="0"/>
                <a:ea typeface="Crimson Pro Bold" pitchFamily="34" charset="-122"/>
                <a:cs typeface="Crimson Pro Bold" pitchFamily="34" charset="-120"/>
              </a:rPr>
              <a:t>Création publicitaire</a:t>
            </a:r>
            <a:endParaRPr lang="en-US" sz="1833" dirty="0"/>
          </a:p>
        </p:txBody>
      </p:sp>
      <p:sp>
        <p:nvSpPr>
          <p:cNvPr id="16" name="Text 11"/>
          <p:cNvSpPr/>
          <p:nvPr/>
        </p:nvSpPr>
        <p:spPr>
          <a:xfrm>
            <a:off x="8064996" y="3739655"/>
            <a:ext cx="3465513" cy="302419"/>
          </a:xfrm>
          <a:prstGeom prst="rect">
            <a:avLst/>
          </a:prstGeom>
          <a:noFill/>
          <a:ln/>
        </p:spPr>
        <p:txBody>
          <a:bodyPr wrap="none" lIns="0" tIns="0" rIns="0" bIns="0" rtlCol="0" anchor="t"/>
          <a:lstStyle/>
          <a:p>
            <a:pPr marL="285739" indent="-285739">
              <a:lnSpc>
                <a:spcPts val="2375"/>
              </a:lnSpc>
              <a:buSzPct val="100000"/>
              <a:buChar char="•"/>
            </a:pPr>
            <a:r>
              <a:rPr lang="en-US" sz="1458" dirty="0">
                <a:solidFill>
                  <a:srgbClr val="000000"/>
                </a:solidFill>
                <a:latin typeface="Open Sans" pitchFamily="34" charset="0"/>
                <a:ea typeface="Open Sans" pitchFamily="34" charset="-122"/>
                <a:cs typeface="Open Sans" pitchFamily="34" charset="-120"/>
              </a:rPr>
              <a:t>Graphiste, maquettiste</a:t>
            </a:r>
            <a:endParaRPr lang="en-US" sz="1458" dirty="0"/>
          </a:p>
        </p:txBody>
      </p:sp>
      <p:sp>
        <p:nvSpPr>
          <p:cNvPr id="17" name="Text 12"/>
          <p:cNvSpPr/>
          <p:nvPr/>
        </p:nvSpPr>
        <p:spPr>
          <a:xfrm>
            <a:off x="8064996" y="4108153"/>
            <a:ext cx="3465513" cy="302419"/>
          </a:xfrm>
          <a:prstGeom prst="rect">
            <a:avLst/>
          </a:prstGeom>
          <a:noFill/>
          <a:ln/>
        </p:spPr>
        <p:txBody>
          <a:bodyPr wrap="none" lIns="0" tIns="0" rIns="0" bIns="0" rtlCol="0" anchor="t"/>
          <a:lstStyle/>
          <a:p>
            <a:pPr marL="285739" indent="-285739">
              <a:lnSpc>
                <a:spcPts val="2375"/>
              </a:lnSpc>
              <a:buSzPct val="100000"/>
              <a:buChar char="•"/>
            </a:pPr>
            <a:r>
              <a:rPr lang="en-US" sz="1458" dirty="0">
                <a:solidFill>
                  <a:srgbClr val="000000"/>
                </a:solidFill>
                <a:latin typeface="Open Sans" pitchFamily="34" charset="0"/>
                <a:ea typeface="Open Sans" pitchFamily="34" charset="-122"/>
                <a:cs typeface="Open Sans" pitchFamily="34" charset="-120"/>
              </a:rPr>
              <a:t>Chef de publicité</a:t>
            </a:r>
            <a:endParaRPr lang="en-US" sz="1458" dirty="0"/>
          </a:p>
        </p:txBody>
      </p:sp>
      <p:sp>
        <p:nvSpPr>
          <p:cNvPr id="18" name="Text 13"/>
          <p:cNvSpPr/>
          <p:nvPr/>
        </p:nvSpPr>
        <p:spPr>
          <a:xfrm>
            <a:off x="8064996" y="4476651"/>
            <a:ext cx="3465513" cy="302419"/>
          </a:xfrm>
          <a:prstGeom prst="rect">
            <a:avLst/>
          </a:prstGeom>
          <a:noFill/>
          <a:ln/>
        </p:spPr>
        <p:txBody>
          <a:bodyPr wrap="none" lIns="0" tIns="0" rIns="0" bIns="0" rtlCol="0" anchor="t"/>
          <a:lstStyle/>
          <a:p>
            <a:pPr marL="285739" indent="-285739">
              <a:lnSpc>
                <a:spcPts val="2375"/>
              </a:lnSpc>
              <a:buSzPct val="100000"/>
              <a:buChar char="•"/>
            </a:pPr>
            <a:r>
              <a:rPr lang="en-US" sz="1458" dirty="0">
                <a:solidFill>
                  <a:srgbClr val="000000"/>
                </a:solidFill>
                <a:latin typeface="Open Sans" pitchFamily="34" charset="0"/>
                <a:ea typeface="Open Sans" pitchFamily="34" charset="-122"/>
                <a:cs typeface="Open Sans" pitchFamily="34" charset="-120"/>
              </a:rPr>
              <a:t>Web-marketeur etc.</a:t>
            </a:r>
            <a:endParaRPr lang="en-US" sz="1458" dirty="0"/>
          </a:p>
        </p:txBody>
      </p:sp>
    </p:spTree>
    <p:extLst>
      <p:ext uri="{BB962C8B-B14F-4D97-AF65-F5344CB8AC3E}">
        <p14:creationId xmlns:p14="http://schemas.microsoft.com/office/powerpoint/2010/main" val="7978359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1956296"/>
          </a:xfrm>
          <a:prstGeom prst="rect">
            <a:avLst/>
          </a:prstGeom>
        </p:spPr>
      </p:pic>
      <p:sp>
        <p:nvSpPr>
          <p:cNvPr id="3" name="Text 0"/>
          <p:cNvSpPr/>
          <p:nvPr/>
        </p:nvSpPr>
        <p:spPr>
          <a:xfrm>
            <a:off x="453420" y="2113231"/>
            <a:ext cx="4825590" cy="489148"/>
          </a:xfrm>
          <a:prstGeom prst="rect">
            <a:avLst/>
          </a:prstGeom>
          <a:noFill/>
          <a:ln/>
        </p:spPr>
        <p:txBody>
          <a:bodyPr wrap="none" lIns="0" tIns="0" rIns="0" bIns="0" rtlCol="0" anchor="t"/>
          <a:lstStyle/>
          <a:p>
            <a:pPr>
              <a:lnSpc>
                <a:spcPts val="3833"/>
              </a:lnSpc>
            </a:pPr>
            <a:r>
              <a:rPr lang="en-US" sz="3042" b="1" dirty="0">
                <a:solidFill>
                  <a:srgbClr val="000000"/>
                </a:solidFill>
                <a:latin typeface="Crimson Pro Bold" pitchFamily="34" charset="0"/>
                <a:ea typeface="Crimson Pro Bold" pitchFamily="34" charset="-122"/>
                <a:cs typeface="Crimson Pro Bold" pitchFamily="34" charset="-120"/>
              </a:rPr>
              <a:t>La vie étudiante à l'ISCOM</a:t>
            </a:r>
            <a:endParaRPr lang="en-US" sz="3042" dirty="0"/>
          </a:p>
        </p:txBody>
      </p:sp>
      <p:sp>
        <p:nvSpPr>
          <p:cNvPr id="4" name="Text 1"/>
          <p:cNvSpPr/>
          <p:nvPr/>
        </p:nvSpPr>
        <p:spPr>
          <a:xfrm>
            <a:off x="453420" y="2759314"/>
            <a:ext cx="11096625" cy="250329"/>
          </a:xfrm>
          <a:prstGeom prst="rect">
            <a:avLst/>
          </a:prstGeom>
          <a:noFill/>
          <a:ln/>
        </p:spPr>
        <p:txBody>
          <a:bodyPr wrap="none" lIns="0" tIns="0" rIns="0" bIns="0" rtlCol="0" anchor="t"/>
          <a:lstStyle/>
          <a:p>
            <a:pPr>
              <a:lnSpc>
                <a:spcPts val="1958"/>
              </a:lnSpc>
            </a:pPr>
            <a:r>
              <a:rPr lang="en-US" sz="1208" dirty="0">
                <a:solidFill>
                  <a:srgbClr val="000000"/>
                </a:solidFill>
                <a:latin typeface="Open Sans" pitchFamily="34" charset="0"/>
                <a:ea typeface="Open Sans" pitchFamily="34" charset="-122"/>
                <a:cs typeface="Open Sans" pitchFamily="34" charset="-120"/>
              </a:rPr>
              <a:t>À l'ISCOM, l'étudiant est au centre de l'action avec de nombreuses activités :</a:t>
            </a:r>
            <a:endParaRPr lang="en-US" sz="1208" dirty="0"/>
          </a:p>
        </p:txBody>
      </p:sp>
      <p:sp>
        <p:nvSpPr>
          <p:cNvPr id="6" name="Shape 2">
            <a:extLst>
              <a:ext uri="{FF2B5EF4-FFF2-40B4-BE49-F238E27FC236}">
                <a16:creationId xmlns:a16="http://schemas.microsoft.com/office/drawing/2014/main" id="{F6B7A77D-7780-7C9F-D5CA-3057C79CD92D}"/>
              </a:ext>
            </a:extLst>
          </p:cNvPr>
          <p:cNvSpPr/>
          <p:nvPr/>
        </p:nvSpPr>
        <p:spPr>
          <a:xfrm>
            <a:off x="434975" y="3536851"/>
            <a:ext cx="5582841" cy="2890838"/>
          </a:xfrm>
          <a:prstGeom prst="roundRect">
            <a:avLst>
              <a:gd name="adj" fmla="val 3898"/>
            </a:avLst>
          </a:prstGeom>
          <a:solidFill>
            <a:srgbClr val="5E98F1"/>
          </a:solidFill>
          <a:ln/>
        </p:spPr>
      </p:sp>
      <p:sp>
        <p:nvSpPr>
          <p:cNvPr id="7" name="Text 3"/>
          <p:cNvSpPr/>
          <p:nvPr/>
        </p:nvSpPr>
        <p:spPr>
          <a:xfrm>
            <a:off x="591444" y="3693320"/>
            <a:ext cx="1956296" cy="244574"/>
          </a:xfrm>
          <a:prstGeom prst="rect">
            <a:avLst/>
          </a:prstGeom>
          <a:noFill/>
          <a:ln/>
        </p:spPr>
        <p:txBody>
          <a:bodyPr wrap="none" lIns="0" tIns="0" rIns="0" bIns="0" rtlCol="0" anchor="t"/>
          <a:lstStyle/>
          <a:p>
            <a:pPr>
              <a:lnSpc>
                <a:spcPts val="1917"/>
              </a:lnSpc>
            </a:pPr>
            <a:r>
              <a:rPr lang="en-US" sz="1500" b="1" dirty="0">
                <a:solidFill>
                  <a:srgbClr val="FFFFFF"/>
                </a:solidFill>
                <a:latin typeface="Crimson Pro Bold" pitchFamily="34" charset="0"/>
                <a:ea typeface="Crimson Pro Bold" pitchFamily="34" charset="-122"/>
                <a:cs typeface="Crimson Pro Bold" pitchFamily="34" charset="-120"/>
              </a:rPr>
              <a:t>Projets de terrain</a:t>
            </a:r>
            <a:endParaRPr lang="en-US" sz="1500" dirty="0"/>
          </a:p>
        </p:txBody>
      </p:sp>
      <p:sp>
        <p:nvSpPr>
          <p:cNvPr id="8" name="Text 4"/>
          <p:cNvSpPr/>
          <p:nvPr/>
        </p:nvSpPr>
        <p:spPr>
          <a:xfrm>
            <a:off x="591443" y="4094361"/>
            <a:ext cx="5269905" cy="250329"/>
          </a:xfrm>
          <a:prstGeom prst="rect">
            <a:avLst/>
          </a:prstGeom>
          <a:noFill/>
          <a:ln/>
        </p:spPr>
        <p:txBody>
          <a:bodyPr wrap="none" lIns="0" tIns="0" rIns="0" bIns="0" rtlCol="0" anchor="t"/>
          <a:lstStyle/>
          <a:p>
            <a:pPr marL="285739" indent="-285739">
              <a:lnSpc>
                <a:spcPts val="1958"/>
              </a:lnSpc>
              <a:buSzPct val="100000"/>
              <a:buChar char="•"/>
            </a:pPr>
            <a:r>
              <a:rPr lang="en-US" sz="1208" dirty="0">
                <a:solidFill>
                  <a:srgbClr val="FFFFFF"/>
                </a:solidFill>
                <a:latin typeface="Open Sans" pitchFamily="34" charset="0"/>
                <a:ea typeface="Open Sans" pitchFamily="34" charset="-122"/>
                <a:cs typeface="Open Sans" pitchFamily="34" charset="-120"/>
              </a:rPr>
              <a:t>Reportages en direct;</a:t>
            </a:r>
            <a:endParaRPr lang="en-US" sz="1208" dirty="0"/>
          </a:p>
        </p:txBody>
      </p:sp>
      <p:sp>
        <p:nvSpPr>
          <p:cNvPr id="9" name="Text 5"/>
          <p:cNvSpPr/>
          <p:nvPr/>
        </p:nvSpPr>
        <p:spPr>
          <a:xfrm>
            <a:off x="591443" y="4399459"/>
            <a:ext cx="5269905" cy="250329"/>
          </a:xfrm>
          <a:prstGeom prst="rect">
            <a:avLst/>
          </a:prstGeom>
          <a:noFill/>
          <a:ln/>
        </p:spPr>
        <p:txBody>
          <a:bodyPr wrap="none" lIns="0" tIns="0" rIns="0" bIns="0" rtlCol="0" anchor="t"/>
          <a:lstStyle/>
          <a:p>
            <a:pPr marL="285739" indent="-285739">
              <a:lnSpc>
                <a:spcPts val="1958"/>
              </a:lnSpc>
              <a:buSzPct val="100000"/>
              <a:buChar char="•"/>
            </a:pPr>
            <a:r>
              <a:rPr lang="en-US" sz="1208" dirty="0">
                <a:solidFill>
                  <a:srgbClr val="FFFFFF"/>
                </a:solidFill>
                <a:latin typeface="Open Sans" pitchFamily="34" charset="0"/>
                <a:ea typeface="Open Sans" pitchFamily="34" charset="-122"/>
                <a:cs typeface="Open Sans" pitchFamily="34" charset="-120"/>
              </a:rPr>
              <a:t>Couverture d'événements;</a:t>
            </a:r>
            <a:endParaRPr lang="en-US" sz="1208" dirty="0"/>
          </a:p>
        </p:txBody>
      </p:sp>
      <p:sp>
        <p:nvSpPr>
          <p:cNvPr id="10" name="Text 6"/>
          <p:cNvSpPr/>
          <p:nvPr/>
        </p:nvSpPr>
        <p:spPr>
          <a:xfrm>
            <a:off x="591443" y="4704557"/>
            <a:ext cx="5269905" cy="250329"/>
          </a:xfrm>
          <a:prstGeom prst="rect">
            <a:avLst/>
          </a:prstGeom>
          <a:noFill/>
          <a:ln/>
        </p:spPr>
        <p:txBody>
          <a:bodyPr wrap="none" lIns="0" tIns="0" rIns="0" bIns="0" rtlCol="0" anchor="t"/>
          <a:lstStyle/>
          <a:p>
            <a:pPr marL="285739" indent="-285739">
              <a:lnSpc>
                <a:spcPts val="1958"/>
              </a:lnSpc>
              <a:buSzPct val="100000"/>
              <a:buChar char="•"/>
            </a:pPr>
            <a:r>
              <a:rPr lang="en-US" sz="1208" dirty="0">
                <a:solidFill>
                  <a:srgbClr val="FFFFFF"/>
                </a:solidFill>
                <a:latin typeface="Open Sans" pitchFamily="34" charset="0"/>
                <a:ea typeface="Open Sans" pitchFamily="34" charset="-122"/>
                <a:cs typeface="Open Sans" pitchFamily="34" charset="-120"/>
              </a:rPr>
              <a:t>Campagnes digitales réelles etc.</a:t>
            </a:r>
            <a:endParaRPr lang="en-US" sz="1208" dirty="0"/>
          </a:p>
        </p:txBody>
      </p:sp>
      <p:sp>
        <p:nvSpPr>
          <p:cNvPr id="11" name="Text 7"/>
          <p:cNvSpPr/>
          <p:nvPr/>
        </p:nvSpPr>
        <p:spPr>
          <a:xfrm>
            <a:off x="591444" y="5111354"/>
            <a:ext cx="1956296" cy="244574"/>
          </a:xfrm>
          <a:prstGeom prst="rect">
            <a:avLst/>
          </a:prstGeom>
          <a:noFill/>
          <a:ln/>
        </p:spPr>
        <p:txBody>
          <a:bodyPr wrap="none" lIns="0" tIns="0" rIns="0" bIns="0" rtlCol="0" anchor="t"/>
          <a:lstStyle/>
          <a:p>
            <a:pPr>
              <a:lnSpc>
                <a:spcPts val="1917"/>
              </a:lnSpc>
            </a:pPr>
            <a:r>
              <a:rPr lang="en-US" sz="1500" b="1" dirty="0">
                <a:solidFill>
                  <a:srgbClr val="FFFFFF"/>
                </a:solidFill>
                <a:latin typeface="Crimson Pro Bold" pitchFamily="34" charset="0"/>
                <a:ea typeface="Crimson Pro Bold" pitchFamily="34" charset="-122"/>
                <a:cs typeface="Crimson Pro Bold" pitchFamily="34" charset="-120"/>
              </a:rPr>
              <a:t>Clubs et associations</a:t>
            </a:r>
            <a:endParaRPr lang="en-US" sz="1500" dirty="0"/>
          </a:p>
        </p:txBody>
      </p:sp>
      <p:sp>
        <p:nvSpPr>
          <p:cNvPr id="12" name="Text 8"/>
          <p:cNvSpPr/>
          <p:nvPr/>
        </p:nvSpPr>
        <p:spPr>
          <a:xfrm>
            <a:off x="591443" y="5512396"/>
            <a:ext cx="5269905" cy="250329"/>
          </a:xfrm>
          <a:prstGeom prst="rect">
            <a:avLst/>
          </a:prstGeom>
          <a:noFill/>
          <a:ln/>
        </p:spPr>
        <p:txBody>
          <a:bodyPr wrap="none" lIns="0" tIns="0" rIns="0" bIns="0" rtlCol="0" anchor="t"/>
          <a:lstStyle/>
          <a:p>
            <a:pPr marL="285739" indent="-285739">
              <a:lnSpc>
                <a:spcPts val="1958"/>
              </a:lnSpc>
              <a:buSzPct val="100000"/>
              <a:buChar char="•"/>
            </a:pPr>
            <a:r>
              <a:rPr lang="en-US" sz="1208" dirty="0">
                <a:solidFill>
                  <a:srgbClr val="FFFFFF"/>
                </a:solidFill>
                <a:latin typeface="Open Sans" pitchFamily="34" charset="0"/>
                <a:ea typeface="Open Sans" pitchFamily="34" charset="-122"/>
                <a:cs typeface="Open Sans" pitchFamily="34" charset="-120"/>
              </a:rPr>
              <a:t>Club d'anglais;</a:t>
            </a:r>
            <a:endParaRPr lang="en-US" sz="1208" dirty="0"/>
          </a:p>
        </p:txBody>
      </p:sp>
      <p:sp>
        <p:nvSpPr>
          <p:cNvPr id="13" name="Text 9"/>
          <p:cNvSpPr/>
          <p:nvPr/>
        </p:nvSpPr>
        <p:spPr>
          <a:xfrm>
            <a:off x="591443" y="5817494"/>
            <a:ext cx="5269905" cy="250329"/>
          </a:xfrm>
          <a:prstGeom prst="rect">
            <a:avLst/>
          </a:prstGeom>
          <a:noFill/>
          <a:ln/>
        </p:spPr>
        <p:txBody>
          <a:bodyPr wrap="none" lIns="0" tIns="0" rIns="0" bIns="0" rtlCol="0" anchor="t"/>
          <a:lstStyle/>
          <a:p>
            <a:pPr marL="285739" indent="-285739">
              <a:lnSpc>
                <a:spcPts val="1958"/>
              </a:lnSpc>
              <a:buSzPct val="100000"/>
              <a:buChar char="•"/>
            </a:pPr>
            <a:r>
              <a:rPr lang="en-US" sz="1208" dirty="0">
                <a:solidFill>
                  <a:srgbClr val="FFFFFF"/>
                </a:solidFill>
                <a:latin typeface="Open Sans" pitchFamily="34" charset="0"/>
                <a:ea typeface="Open Sans" pitchFamily="34" charset="-122"/>
                <a:cs typeface="Open Sans" pitchFamily="34" charset="-120"/>
              </a:rPr>
              <a:t>Club de théâtre;</a:t>
            </a:r>
            <a:endParaRPr lang="en-US" sz="1208" dirty="0"/>
          </a:p>
        </p:txBody>
      </p:sp>
      <p:sp>
        <p:nvSpPr>
          <p:cNvPr id="14" name="Text 10"/>
          <p:cNvSpPr/>
          <p:nvPr/>
        </p:nvSpPr>
        <p:spPr>
          <a:xfrm>
            <a:off x="591443" y="6122591"/>
            <a:ext cx="5269905" cy="250329"/>
          </a:xfrm>
          <a:prstGeom prst="rect">
            <a:avLst/>
          </a:prstGeom>
          <a:noFill/>
          <a:ln/>
        </p:spPr>
        <p:txBody>
          <a:bodyPr wrap="none" lIns="0" tIns="0" rIns="0" bIns="0" rtlCol="0" anchor="t"/>
          <a:lstStyle/>
          <a:p>
            <a:pPr marL="285739" indent="-285739">
              <a:lnSpc>
                <a:spcPts val="1958"/>
              </a:lnSpc>
              <a:buSzPct val="100000"/>
              <a:buChar char="•"/>
            </a:pPr>
            <a:r>
              <a:rPr lang="en-US" sz="1208" dirty="0">
                <a:solidFill>
                  <a:srgbClr val="FFFFFF"/>
                </a:solidFill>
                <a:latin typeface="Open Sans" pitchFamily="34" charset="0"/>
                <a:ea typeface="Open Sans" pitchFamily="34" charset="-122"/>
                <a:cs typeface="Open Sans" pitchFamily="34" charset="-120"/>
              </a:rPr>
              <a:t>Club de danse.</a:t>
            </a:r>
            <a:endParaRPr lang="en-US" sz="1208" dirty="0"/>
          </a:p>
        </p:txBody>
      </p:sp>
      <p:sp>
        <p:nvSpPr>
          <p:cNvPr id="15" name="Shape 11">
            <a:extLst>
              <a:ext uri="{FF2B5EF4-FFF2-40B4-BE49-F238E27FC236}">
                <a16:creationId xmlns:a16="http://schemas.microsoft.com/office/drawing/2014/main" id="{A191F5CC-C5CE-864E-D126-64E32B9A558D}"/>
              </a:ext>
            </a:extLst>
          </p:cNvPr>
          <p:cNvSpPr/>
          <p:nvPr/>
        </p:nvSpPr>
        <p:spPr>
          <a:xfrm>
            <a:off x="6180535" y="3536851"/>
            <a:ext cx="5582841" cy="2890838"/>
          </a:xfrm>
          <a:prstGeom prst="roundRect">
            <a:avLst>
              <a:gd name="adj" fmla="val 3898"/>
            </a:avLst>
          </a:prstGeom>
          <a:solidFill>
            <a:srgbClr val="5E98F1"/>
          </a:solidFill>
          <a:ln/>
        </p:spPr>
      </p:sp>
      <p:sp>
        <p:nvSpPr>
          <p:cNvPr id="16" name="Text 12"/>
          <p:cNvSpPr/>
          <p:nvPr/>
        </p:nvSpPr>
        <p:spPr>
          <a:xfrm>
            <a:off x="6337003" y="3693320"/>
            <a:ext cx="1960265" cy="244574"/>
          </a:xfrm>
          <a:prstGeom prst="rect">
            <a:avLst/>
          </a:prstGeom>
          <a:noFill/>
          <a:ln/>
        </p:spPr>
        <p:txBody>
          <a:bodyPr wrap="none" lIns="0" tIns="0" rIns="0" bIns="0" rtlCol="0" anchor="t"/>
          <a:lstStyle/>
          <a:p>
            <a:pPr>
              <a:lnSpc>
                <a:spcPts val="1917"/>
              </a:lnSpc>
            </a:pPr>
            <a:r>
              <a:rPr lang="en-US" sz="1500" b="1" dirty="0">
                <a:solidFill>
                  <a:srgbClr val="FFFFFF"/>
                </a:solidFill>
                <a:latin typeface="Crimson Pro Bold" pitchFamily="34" charset="0"/>
                <a:ea typeface="Crimson Pro Bold" pitchFamily="34" charset="-122"/>
                <a:cs typeface="Crimson Pro Bold" pitchFamily="34" charset="-120"/>
              </a:rPr>
              <a:t>Activités enrichissantes</a:t>
            </a:r>
            <a:endParaRPr lang="en-US" sz="1500" dirty="0"/>
          </a:p>
        </p:txBody>
      </p:sp>
      <p:sp>
        <p:nvSpPr>
          <p:cNvPr id="17" name="Text 13"/>
          <p:cNvSpPr/>
          <p:nvPr/>
        </p:nvSpPr>
        <p:spPr>
          <a:xfrm>
            <a:off x="6337003" y="4094361"/>
            <a:ext cx="5269905" cy="250329"/>
          </a:xfrm>
          <a:prstGeom prst="rect">
            <a:avLst/>
          </a:prstGeom>
          <a:noFill/>
          <a:ln/>
        </p:spPr>
        <p:txBody>
          <a:bodyPr wrap="none" lIns="0" tIns="0" rIns="0" bIns="0" rtlCol="0" anchor="t"/>
          <a:lstStyle/>
          <a:p>
            <a:pPr marL="285739" indent="-285739">
              <a:lnSpc>
                <a:spcPts val="1958"/>
              </a:lnSpc>
              <a:buSzPct val="100000"/>
              <a:buChar char="•"/>
            </a:pPr>
            <a:r>
              <a:rPr lang="en-US" sz="1208" dirty="0">
                <a:solidFill>
                  <a:srgbClr val="FFFFFF"/>
                </a:solidFill>
                <a:latin typeface="Open Sans" pitchFamily="34" charset="0"/>
                <a:ea typeface="Open Sans" pitchFamily="34" charset="-122"/>
                <a:cs typeface="Open Sans" pitchFamily="34" charset="-120"/>
              </a:rPr>
              <a:t>Actions culturelles et citoyennes;</a:t>
            </a:r>
            <a:endParaRPr lang="en-US" sz="1208" dirty="0"/>
          </a:p>
        </p:txBody>
      </p:sp>
      <p:sp>
        <p:nvSpPr>
          <p:cNvPr id="18" name="Text 14"/>
          <p:cNvSpPr/>
          <p:nvPr/>
        </p:nvSpPr>
        <p:spPr>
          <a:xfrm>
            <a:off x="6337003" y="4399459"/>
            <a:ext cx="5269905" cy="250329"/>
          </a:xfrm>
          <a:prstGeom prst="rect">
            <a:avLst/>
          </a:prstGeom>
          <a:noFill/>
          <a:ln/>
        </p:spPr>
        <p:txBody>
          <a:bodyPr wrap="none" lIns="0" tIns="0" rIns="0" bIns="0" rtlCol="0" anchor="t"/>
          <a:lstStyle/>
          <a:p>
            <a:pPr marL="285739" indent="-285739">
              <a:lnSpc>
                <a:spcPts val="1958"/>
              </a:lnSpc>
              <a:buSzPct val="100000"/>
              <a:buChar char="•"/>
            </a:pPr>
            <a:r>
              <a:rPr lang="en-US" sz="1208" dirty="0">
                <a:solidFill>
                  <a:srgbClr val="FFFFFF"/>
                </a:solidFill>
                <a:latin typeface="Open Sans" pitchFamily="34" charset="0"/>
                <a:ea typeface="Open Sans" pitchFamily="34" charset="-122"/>
                <a:cs typeface="Open Sans" pitchFamily="34" charset="-120"/>
              </a:rPr>
              <a:t>Journées d'immersion professionnelle;</a:t>
            </a:r>
            <a:endParaRPr lang="en-US" sz="1208" dirty="0"/>
          </a:p>
        </p:txBody>
      </p:sp>
      <p:sp>
        <p:nvSpPr>
          <p:cNvPr id="19" name="Text 15"/>
          <p:cNvSpPr/>
          <p:nvPr/>
        </p:nvSpPr>
        <p:spPr>
          <a:xfrm>
            <a:off x="6337003" y="4704557"/>
            <a:ext cx="5269905" cy="250329"/>
          </a:xfrm>
          <a:prstGeom prst="rect">
            <a:avLst/>
          </a:prstGeom>
          <a:noFill/>
          <a:ln/>
        </p:spPr>
        <p:txBody>
          <a:bodyPr wrap="none" lIns="0" tIns="0" rIns="0" bIns="0" rtlCol="0" anchor="t"/>
          <a:lstStyle/>
          <a:p>
            <a:pPr marL="285739" indent="-285739">
              <a:lnSpc>
                <a:spcPts val="1958"/>
              </a:lnSpc>
              <a:buSzPct val="100000"/>
              <a:buChar char="•"/>
            </a:pPr>
            <a:r>
              <a:rPr lang="en-US" sz="1208" dirty="0">
                <a:solidFill>
                  <a:srgbClr val="FFFFFF"/>
                </a:solidFill>
                <a:latin typeface="Open Sans" pitchFamily="34" charset="0"/>
                <a:ea typeface="Open Sans" pitchFamily="34" charset="-122"/>
                <a:cs typeface="Open Sans" pitchFamily="34" charset="-120"/>
              </a:rPr>
              <a:t>Visites d'entreprises;</a:t>
            </a:r>
            <a:endParaRPr lang="en-US" sz="1208" dirty="0"/>
          </a:p>
        </p:txBody>
      </p:sp>
      <p:sp>
        <p:nvSpPr>
          <p:cNvPr id="20" name="Text 16"/>
          <p:cNvSpPr/>
          <p:nvPr/>
        </p:nvSpPr>
        <p:spPr>
          <a:xfrm>
            <a:off x="6337003" y="5009655"/>
            <a:ext cx="5269905" cy="250329"/>
          </a:xfrm>
          <a:prstGeom prst="rect">
            <a:avLst/>
          </a:prstGeom>
          <a:noFill/>
          <a:ln/>
        </p:spPr>
        <p:txBody>
          <a:bodyPr wrap="none" lIns="0" tIns="0" rIns="0" bIns="0" rtlCol="0" anchor="t"/>
          <a:lstStyle/>
          <a:p>
            <a:pPr marL="285739" indent="-285739">
              <a:lnSpc>
                <a:spcPts val="1958"/>
              </a:lnSpc>
              <a:buSzPct val="100000"/>
              <a:buChar char="•"/>
            </a:pPr>
            <a:r>
              <a:rPr lang="en-US" sz="1208" dirty="0">
                <a:solidFill>
                  <a:srgbClr val="FFFFFF"/>
                </a:solidFill>
                <a:latin typeface="Open Sans" pitchFamily="34" charset="0"/>
                <a:ea typeface="Open Sans" pitchFamily="34" charset="-122"/>
                <a:cs typeface="Open Sans" pitchFamily="34" charset="-120"/>
              </a:rPr>
              <a:t>Sorties pédagogiques;</a:t>
            </a:r>
            <a:endParaRPr lang="en-US" sz="1208" dirty="0"/>
          </a:p>
        </p:txBody>
      </p:sp>
      <p:sp>
        <p:nvSpPr>
          <p:cNvPr id="21" name="Text 17"/>
          <p:cNvSpPr/>
          <p:nvPr/>
        </p:nvSpPr>
        <p:spPr>
          <a:xfrm>
            <a:off x="6337003" y="5314752"/>
            <a:ext cx="5269905" cy="250329"/>
          </a:xfrm>
          <a:prstGeom prst="rect">
            <a:avLst/>
          </a:prstGeom>
          <a:noFill/>
          <a:ln/>
        </p:spPr>
        <p:txBody>
          <a:bodyPr wrap="none" lIns="0" tIns="0" rIns="0" bIns="0" rtlCol="0" anchor="t"/>
          <a:lstStyle/>
          <a:p>
            <a:pPr marL="285739" indent="-285739">
              <a:lnSpc>
                <a:spcPts val="1958"/>
              </a:lnSpc>
              <a:buSzPct val="100000"/>
              <a:buChar char="•"/>
            </a:pPr>
            <a:r>
              <a:rPr lang="en-US" sz="1208" dirty="0">
                <a:solidFill>
                  <a:srgbClr val="FFFFFF"/>
                </a:solidFill>
                <a:latin typeface="Open Sans" pitchFamily="34" charset="0"/>
                <a:ea typeface="Open Sans" pitchFamily="34" charset="-122"/>
                <a:cs typeface="Open Sans" pitchFamily="34" charset="-120"/>
              </a:rPr>
              <a:t>Masterclass etc.</a:t>
            </a:r>
            <a:endParaRPr lang="en-US" sz="1208" dirty="0"/>
          </a:p>
        </p:txBody>
      </p:sp>
    </p:spTree>
    <p:extLst>
      <p:ext uri="{BB962C8B-B14F-4D97-AF65-F5344CB8AC3E}">
        <p14:creationId xmlns:p14="http://schemas.microsoft.com/office/powerpoint/2010/main" val="3527107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33921" y="927060"/>
            <a:ext cx="5362079" cy="590649"/>
          </a:xfrm>
          <a:prstGeom prst="rect">
            <a:avLst/>
          </a:prstGeom>
          <a:noFill/>
          <a:ln/>
        </p:spPr>
        <p:txBody>
          <a:bodyPr wrap="none" lIns="0" tIns="0" rIns="0" bIns="0" rtlCol="0" anchor="t"/>
          <a:lstStyle/>
          <a:p>
            <a:pPr>
              <a:lnSpc>
                <a:spcPts val="4625"/>
              </a:lnSpc>
            </a:pPr>
            <a:r>
              <a:rPr lang="en-US" sz="3708" b="1" dirty="0">
                <a:solidFill>
                  <a:srgbClr val="000000"/>
                </a:solidFill>
                <a:latin typeface="Crimson Pro Bold" pitchFamily="34" charset="0"/>
                <a:ea typeface="Crimson Pro Bold" pitchFamily="34" charset="-122"/>
                <a:cs typeface="Crimson Pro Bold" pitchFamily="34" charset="-120"/>
              </a:rPr>
              <a:t>Pourquoi choisir l'ISCOM ?</a:t>
            </a:r>
            <a:endParaRPr lang="en-US" sz="3708" dirty="0"/>
          </a:p>
        </p:txBody>
      </p:sp>
      <p:sp>
        <p:nvSpPr>
          <p:cNvPr id="3" name="Shape 1">
            <a:extLst>
              <a:ext uri="{FF2B5EF4-FFF2-40B4-BE49-F238E27FC236}">
                <a16:creationId xmlns:a16="http://schemas.microsoft.com/office/drawing/2014/main" id="{55328DA1-22B5-67E6-C8B1-006A85736D48}"/>
              </a:ext>
            </a:extLst>
          </p:cNvPr>
          <p:cNvSpPr/>
          <p:nvPr/>
        </p:nvSpPr>
        <p:spPr>
          <a:xfrm>
            <a:off x="661492" y="2263378"/>
            <a:ext cx="3496965" cy="1706662"/>
          </a:xfrm>
          <a:prstGeom prst="roundRect">
            <a:avLst>
              <a:gd name="adj" fmla="val 4652"/>
            </a:avLst>
          </a:prstGeom>
          <a:solidFill>
            <a:srgbClr val="5E98F1"/>
          </a:solidFill>
          <a:ln w="7620">
            <a:solidFill>
              <a:srgbClr val="447ED7"/>
            </a:solidFill>
            <a:prstDash val="solid"/>
          </a:ln>
        </p:spPr>
      </p:sp>
      <p:sp>
        <p:nvSpPr>
          <p:cNvPr id="4" name="Text 2"/>
          <p:cNvSpPr/>
          <p:nvPr/>
        </p:nvSpPr>
        <p:spPr>
          <a:xfrm>
            <a:off x="856854" y="2458740"/>
            <a:ext cx="2362696" cy="295275"/>
          </a:xfrm>
          <a:prstGeom prst="rect">
            <a:avLst/>
          </a:prstGeom>
          <a:noFill/>
          <a:ln/>
        </p:spPr>
        <p:txBody>
          <a:bodyPr wrap="none" lIns="0" tIns="0" rIns="0" bIns="0" rtlCol="0" anchor="t"/>
          <a:lstStyle/>
          <a:p>
            <a:pPr>
              <a:lnSpc>
                <a:spcPts val="2292"/>
              </a:lnSpc>
            </a:pPr>
            <a:r>
              <a:rPr lang="en-US" sz="1833" b="1" dirty="0">
                <a:solidFill>
                  <a:srgbClr val="FFFCFA"/>
                </a:solidFill>
                <a:latin typeface="Crimson Pro Bold" pitchFamily="34" charset="0"/>
                <a:ea typeface="Crimson Pro Bold" pitchFamily="34" charset="-122"/>
                <a:cs typeface="Crimson Pro Bold" pitchFamily="34" charset="-120"/>
              </a:rPr>
              <a:t>Pédagogie pratique</a:t>
            </a:r>
            <a:endParaRPr lang="en-US" sz="1833" dirty="0"/>
          </a:p>
        </p:txBody>
      </p:sp>
      <p:sp>
        <p:nvSpPr>
          <p:cNvPr id="5" name="Text 3"/>
          <p:cNvSpPr/>
          <p:nvPr/>
        </p:nvSpPr>
        <p:spPr>
          <a:xfrm>
            <a:off x="856853" y="2867422"/>
            <a:ext cx="3106242" cy="907257"/>
          </a:xfrm>
          <a:prstGeom prst="rect">
            <a:avLst/>
          </a:prstGeom>
          <a:noFill/>
          <a:ln/>
        </p:spPr>
        <p:txBody>
          <a:bodyPr wrap="square" lIns="0" tIns="0" rIns="0" bIns="0" rtlCol="0" anchor="t"/>
          <a:lstStyle/>
          <a:p>
            <a:pPr>
              <a:lnSpc>
                <a:spcPts val="2375"/>
              </a:lnSpc>
            </a:pPr>
            <a:r>
              <a:rPr lang="en-US" sz="1458" dirty="0">
                <a:solidFill>
                  <a:srgbClr val="FFFCFA"/>
                </a:solidFill>
                <a:latin typeface="Open Sans" pitchFamily="34" charset="0"/>
                <a:ea typeface="Open Sans" pitchFamily="34" charset="-122"/>
                <a:cs typeface="Open Sans" pitchFamily="34" charset="-120"/>
              </a:rPr>
              <a:t>Formation axée sur l'innovation et les projets concrets du terrain burkinabè</a:t>
            </a:r>
            <a:endParaRPr lang="en-US" sz="1458" dirty="0"/>
          </a:p>
        </p:txBody>
      </p:sp>
      <p:sp>
        <p:nvSpPr>
          <p:cNvPr id="6" name="Shape 4">
            <a:extLst>
              <a:ext uri="{FF2B5EF4-FFF2-40B4-BE49-F238E27FC236}">
                <a16:creationId xmlns:a16="http://schemas.microsoft.com/office/drawing/2014/main" id="{48A8B2BE-05C7-A3A9-AFD9-000530C100B3}"/>
              </a:ext>
            </a:extLst>
          </p:cNvPr>
          <p:cNvSpPr/>
          <p:nvPr/>
        </p:nvSpPr>
        <p:spPr>
          <a:xfrm>
            <a:off x="4347468" y="2263378"/>
            <a:ext cx="3496965" cy="1706662"/>
          </a:xfrm>
          <a:prstGeom prst="roundRect">
            <a:avLst>
              <a:gd name="adj" fmla="val 4652"/>
            </a:avLst>
          </a:prstGeom>
          <a:solidFill>
            <a:srgbClr val="5E98F1"/>
          </a:solidFill>
          <a:ln w="7620">
            <a:solidFill>
              <a:srgbClr val="447ED7"/>
            </a:solidFill>
            <a:prstDash val="solid"/>
          </a:ln>
        </p:spPr>
      </p:sp>
      <p:sp>
        <p:nvSpPr>
          <p:cNvPr id="7" name="Text 5"/>
          <p:cNvSpPr/>
          <p:nvPr/>
        </p:nvSpPr>
        <p:spPr>
          <a:xfrm>
            <a:off x="4542830" y="2458740"/>
            <a:ext cx="2362696" cy="295275"/>
          </a:xfrm>
          <a:prstGeom prst="rect">
            <a:avLst/>
          </a:prstGeom>
          <a:noFill/>
          <a:ln/>
        </p:spPr>
        <p:txBody>
          <a:bodyPr wrap="none" lIns="0" tIns="0" rIns="0" bIns="0" rtlCol="0" anchor="t"/>
          <a:lstStyle/>
          <a:p>
            <a:pPr>
              <a:lnSpc>
                <a:spcPts val="2292"/>
              </a:lnSpc>
            </a:pPr>
            <a:r>
              <a:rPr lang="en-US" sz="1833" b="1" dirty="0">
                <a:solidFill>
                  <a:srgbClr val="FFFFFF"/>
                </a:solidFill>
                <a:latin typeface="Crimson Pro Bold" pitchFamily="34" charset="0"/>
                <a:ea typeface="Crimson Pro Bold" pitchFamily="34" charset="-122"/>
                <a:cs typeface="Crimson Pro Bold" pitchFamily="34" charset="-120"/>
              </a:rPr>
              <a:t>Formations adaptées</a:t>
            </a:r>
            <a:endParaRPr lang="en-US" sz="1833" dirty="0"/>
          </a:p>
        </p:txBody>
      </p:sp>
      <p:sp>
        <p:nvSpPr>
          <p:cNvPr id="8" name="Text 6"/>
          <p:cNvSpPr/>
          <p:nvPr/>
        </p:nvSpPr>
        <p:spPr>
          <a:xfrm>
            <a:off x="4542830" y="2867422"/>
            <a:ext cx="3106242" cy="907257"/>
          </a:xfrm>
          <a:prstGeom prst="rect">
            <a:avLst/>
          </a:prstGeom>
          <a:noFill/>
          <a:ln/>
        </p:spPr>
        <p:txBody>
          <a:bodyPr wrap="square" lIns="0" tIns="0" rIns="0" bIns="0" rtlCol="0" anchor="t"/>
          <a:lstStyle/>
          <a:p>
            <a:pPr>
              <a:lnSpc>
                <a:spcPts val="2375"/>
              </a:lnSpc>
            </a:pPr>
            <a:r>
              <a:rPr lang="en-US" sz="1458" dirty="0">
                <a:solidFill>
                  <a:srgbClr val="FFFFFF"/>
                </a:solidFill>
                <a:latin typeface="Open Sans" pitchFamily="34" charset="0"/>
                <a:ea typeface="Open Sans" pitchFamily="34" charset="-122"/>
                <a:cs typeface="Open Sans" pitchFamily="34" charset="-120"/>
              </a:rPr>
              <a:t>Programmes conçus selon les besoins réels du marché local et régional</a:t>
            </a:r>
            <a:endParaRPr lang="en-US" sz="1458" dirty="0"/>
          </a:p>
        </p:txBody>
      </p:sp>
      <p:sp>
        <p:nvSpPr>
          <p:cNvPr id="9" name="Shape 7">
            <a:extLst>
              <a:ext uri="{FF2B5EF4-FFF2-40B4-BE49-F238E27FC236}">
                <a16:creationId xmlns:a16="http://schemas.microsoft.com/office/drawing/2014/main" id="{986DC327-4E70-C9B1-F166-C7D0028A3230}"/>
              </a:ext>
            </a:extLst>
          </p:cNvPr>
          <p:cNvSpPr/>
          <p:nvPr/>
        </p:nvSpPr>
        <p:spPr>
          <a:xfrm>
            <a:off x="8033444" y="2263378"/>
            <a:ext cx="3496965" cy="1706662"/>
          </a:xfrm>
          <a:prstGeom prst="roundRect">
            <a:avLst>
              <a:gd name="adj" fmla="val 4652"/>
            </a:avLst>
          </a:prstGeom>
          <a:solidFill>
            <a:srgbClr val="5E98F1"/>
          </a:solidFill>
          <a:ln w="7620">
            <a:solidFill>
              <a:srgbClr val="447ED7"/>
            </a:solidFill>
            <a:prstDash val="solid"/>
          </a:ln>
        </p:spPr>
      </p:sp>
      <p:sp>
        <p:nvSpPr>
          <p:cNvPr id="10" name="Text 8"/>
          <p:cNvSpPr/>
          <p:nvPr/>
        </p:nvSpPr>
        <p:spPr>
          <a:xfrm>
            <a:off x="8228807" y="2458740"/>
            <a:ext cx="2362696" cy="295275"/>
          </a:xfrm>
          <a:prstGeom prst="rect">
            <a:avLst/>
          </a:prstGeom>
          <a:noFill/>
          <a:ln/>
        </p:spPr>
        <p:txBody>
          <a:bodyPr wrap="none" lIns="0" tIns="0" rIns="0" bIns="0" rtlCol="0" anchor="t"/>
          <a:lstStyle/>
          <a:p>
            <a:pPr>
              <a:lnSpc>
                <a:spcPts val="2292"/>
              </a:lnSpc>
            </a:pPr>
            <a:r>
              <a:rPr lang="en-US" sz="1833" b="1" dirty="0">
                <a:solidFill>
                  <a:srgbClr val="FFFFFF"/>
                </a:solidFill>
                <a:latin typeface="Crimson Pro Bold" pitchFamily="34" charset="0"/>
                <a:ea typeface="Crimson Pro Bold" pitchFamily="34" charset="-122"/>
                <a:cs typeface="Crimson Pro Bold" pitchFamily="34" charset="-120"/>
              </a:rPr>
              <a:t>Équipe experte</a:t>
            </a:r>
            <a:endParaRPr lang="en-US" sz="1833" dirty="0"/>
          </a:p>
        </p:txBody>
      </p:sp>
      <p:sp>
        <p:nvSpPr>
          <p:cNvPr id="11" name="Text 9"/>
          <p:cNvSpPr/>
          <p:nvPr/>
        </p:nvSpPr>
        <p:spPr>
          <a:xfrm>
            <a:off x="8228807" y="2867422"/>
            <a:ext cx="3106242" cy="907257"/>
          </a:xfrm>
          <a:prstGeom prst="rect">
            <a:avLst/>
          </a:prstGeom>
          <a:noFill/>
          <a:ln/>
        </p:spPr>
        <p:txBody>
          <a:bodyPr wrap="square" lIns="0" tIns="0" rIns="0" bIns="0" rtlCol="0" anchor="t"/>
          <a:lstStyle/>
          <a:p>
            <a:pPr>
              <a:lnSpc>
                <a:spcPts val="2375"/>
              </a:lnSpc>
            </a:pPr>
            <a:r>
              <a:rPr lang="en-US" sz="1458" dirty="0">
                <a:solidFill>
                  <a:srgbClr val="FFFFFF"/>
                </a:solidFill>
                <a:latin typeface="Open Sans" pitchFamily="34" charset="0"/>
                <a:ea typeface="Open Sans" pitchFamily="34" charset="-122"/>
                <a:cs typeface="Open Sans" pitchFamily="34" charset="-120"/>
              </a:rPr>
              <a:t>Enseignants professionnels expérimentés du secteur des médias</a:t>
            </a:r>
            <a:endParaRPr lang="en-US" sz="1458" dirty="0"/>
          </a:p>
        </p:txBody>
      </p:sp>
      <p:sp>
        <p:nvSpPr>
          <p:cNvPr id="12" name="Shape 10">
            <a:extLst>
              <a:ext uri="{FF2B5EF4-FFF2-40B4-BE49-F238E27FC236}">
                <a16:creationId xmlns:a16="http://schemas.microsoft.com/office/drawing/2014/main" id="{9352F8AA-3AEA-B05C-5A9C-D75BBE9AC0CA}"/>
              </a:ext>
            </a:extLst>
          </p:cNvPr>
          <p:cNvSpPr/>
          <p:nvPr/>
        </p:nvSpPr>
        <p:spPr>
          <a:xfrm>
            <a:off x="661492" y="4159052"/>
            <a:ext cx="5339953" cy="1404243"/>
          </a:xfrm>
          <a:prstGeom prst="roundRect">
            <a:avLst>
              <a:gd name="adj" fmla="val 5654"/>
            </a:avLst>
          </a:prstGeom>
          <a:solidFill>
            <a:srgbClr val="5E98F1"/>
          </a:solidFill>
          <a:ln w="7620">
            <a:solidFill>
              <a:srgbClr val="447ED7"/>
            </a:solidFill>
            <a:prstDash val="solid"/>
          </a:ln>
        </p:spPr>
      </p:sp>
      <p:sp>
        <p:nvSpPr>
          <p:cNvPr id="13" name="Text 11"/>
          <p:cNvSpPr/>
          <p:nvPr/>
        </p:nvSpPr>
        <p:spPr>
          <a:xfrm>
            <a:off x="856854" y="4354413"/>
            <a:ext cx="2362696" cy="295275"/>
          </a:xfrm>
          <a:prstGeom prst="rect">
            <a:avLst/>
          </a:prstGeom>
          <a:noFill/>
          <a:ln/>
        </p:spPr>
        <p:txBody>
          <a:bodyPr wrap="none" lIns="0" tIns="0" rIns="0" bIns="0" rtlCol="0" anchor="t"/>
          <a:lstStyle/>
          <a:p>
            <a:pPr>
              <a:lnSpc>
                <a:spcPts val="2292"/>
              </a:lnSpc>
            </a:pPr>
            <a:r>
              <a:rPr lang="en-US" sz="1833" b="1" dirty="0">
                <a:solidFill>
                  <a:srgbClr val="FFFFFF"/>
                </a:solidFill>
                <a:latin typeface="Crimson Pro Bold" pitchFamily="34" charset="0"/>
                <a:ea typeface="Crimson Pro Bold" pitchFamily="34" charset="-122"/>
                <a:cs typeface="Crimson Pro Bold" pitchFamily="34" charset="-120"/>
              </a:rPr>
              <a:t>Vie étudiante</a:t>
            </a:r>
            <a:endParaRPr lang="en-US" sz="1833" dirty="0"/>
          </a:p>
        </p:txBody>
      </p:sp>
      <p:sp>
        <p:nvSpPr>
          <p:cNvPr id="14" name="Text 12"/>
          <p:cNvSpPr/>
          <p:nvPr/>
        </p:nvSpPr>
        <p:spPr>
          <a:xfrm>
            <a:off x="856853" y="4763095"/>
            <a:ext cx="4949230" cy="604838"/>
          </a:xfrm>
          <a:prstGeom prst="rect">
            <a:avLst/>
          </a:prstGeom>
          <a:noFill/>
          <a:ln/>
        </p:spPr>
        <p:txBody>
          <a:bodyPr wrap="square" lIns="0" tIns="0" rIns="0" bIns="0" rtlCol="0" anchor="t"/>
          <a:lstStyle/>
          <a:p>
            <a:pPr>
              <a:lnSpc>
                <a:spcPts val="2375"/>
              </a:lnSpc>
            </a:pPr>
            <a:r>
              <a:rPr lang="en-US" sz="1458" dirty="0">
                <a:solidFill>
                  <a:srgbClr val="FFFFFF"/>
                </a:solidFill>
                <a:latin typeface="Open Sans" pitchFamily="34" charset="0"/>
                <a:ea typeface="Open Sans" pitchFamily="34" charset="-122"/>
                <a:cs typeface="Open Sans" pitchFamily="34" charset="-120"/>
              </a:rPr>
              <a:t>Environnement dynamique et enrichissant pour l'épanouissement personnel</a:t>
            </a:r>
            <a:endParaRPr lang="en-US" sz="1458" dirty="0"/>
          </a:p>
        </p:txBody>
      </p:sp>
      <p:sp>
        <p:nvSpPr>
          <p:cNvPr id="15" name="Shape 13">
            <a:extLst>
              <a:ext uri="{FF2B5EF4-FFF2-40B4-BE49-F238E27FC236}">
                <a16:creationId xmlns:a16="http://schemas.microsoft.com/office/drawing/2014/main" id="{7DB9FACC-8B05-66F3-EEE9-2BC3D079DD6C}"/>
              </a:ext>
            </a:extLst>
          </p:cNvPr>
          <p:cNvSpPr/>
          <p:nvPr/>
        </p:nvSpPr>
        <p:spPr>
          <a:xfrm>
            <a:off x="6190457" y="4159052"/>
            <a:ext cx="5339953" cy="1404243"/>
          </a:xfrm>
          <a:prstGeom prst="roundRect">
            <a:avLst>
              <a:gd name="adj" fmla="val 5654"/>
            </a:avLst>
          </a:prstGeom>
          <a:solidFill>
            <a:srgbClr val="5E98F1"/>
          </a:solidFill>
          <a:ln w="7620">
            <a:solidFill>
              <a:srgbClr val="447ED7"/>
            </a:solidFill>
            <a:prstDash val="solid"/>
          </a:ln>
        </p:spPr>
      </p:sp>
      <p:sp>
        <p:nvSpPr>
          <p:cNvPr id="16" name="Text 14"/>
          <p:cNvSpPr/>
          <p:nvPr/>
        </p:nvSpPr>
        <p:spPr>
          <a:xfrm>
            <a:off x="6385819" y="4354413"/>
            <a:ext cx="2362696" cy="295275"/>
          </a:xfrm>
          <a:prstGeom prst="rect">
            <a:avLst/>
          </a:prstGeom>
          <a:noFill/>
          <a:ln/>
        </p:spPr>
        <p:txBody>
          <a:bodyPr wrap="none" lIns="0" tIns="0" rIns="0" bIns="0" rtlCol="0" anchor="t"/>
          <a:lstStyle/>
          <a:p>
            <a:pPr>
              <a:lnSpc>
                <a:spcPts val="2292"/>
              </a:lnSpc>
            </a:pPr>
            <a:r>
              <a:rPr lang="en-US" sz="1833" b="1" dirty="0">
                <a:solidFill>
                  <a:srgbClr val="FFFCFA"/>
                </a:solidFill>
                <a:latin typeface="Crimson Pro Bold" pitchFamily="34" charset="0"/>
                <a:ea typeface="Crimson Pro Bold" pitchFamily="34" charset="-122"/>
                <a:cs typeface="Crimson Pro Bold" pitchFamily="34" charset="-120"/>
              </a:rPr>
              <a:t>Insertion pro</a:t>
            </a:r>
            <a:endParaRPr lang="en-US" sz="1833" dirty="0"/>
          </a:p>
        </p:txBody>
      </p:sp>
      <p:sp>
        <p:nvSpPr>
          <p:cNvPr id="17" name="Text 15"/>
          <p:cNvSpPr/>
          <p:nvPr/>
        </p:nvSpPr>
        <p:spPr>
          <a:xfrm>
            <a:off x="6385818" y="4763095"/>
            <a:ext cx="4949230" cy="604838"/>
          </a:xfrm>
          <a:prstGeom prst="rect">
            <a:avLst/>
          </a:prstGeom>
          <a:noFill/>
          <a:ln/>
        </p:spPr>
        <p:txBody>
          <a:bodyPr wrap="square" lIns="0" tIns="0" rIns="0" bIns="0" rtlCol="0" anchor="t"/>
          <a:lstStyle/>
          <a:p>
            <a:pPr>
              <a:lnSpc>
                <a:spcPts val="2375"/>
              </a:lnSpc>
            </a:pPr>
            <a:r>
              <a:rPr lang="en-US" sz="1458" dirty="0">
                <a:solidFill>
                  <a:srgbClr val="FFFCFA"/>
                </a:solidFill>
                <a:latin typeface="Open Sans" pitchFamily="34" charset="0"/>
                <a:ea typeface="Open Sans" pitchFamily="34" charset="-122"/>
                <a:cs typeface="Open Sans" pitchFamily="34" charset="-120"/>
              </a:rPr>
              <a:t>Stages et opportunités d'emploi avec accompagnement personnalisé</a:t>
            </a:r>
            <a:endParaRPr lang="en-US" sz="1458" dirty="0"/>
          </a:p>
        </p:txBody>
      </p:sp>
    </p:spTree>
    <p:extLst>
      <p:ext uri="{BB962C8B-B14F-4D97-AF65-F5344CB8AC3E}">
        <p14:creationId xmlns:p14="http://schemas.microsoft.com/office/powerpoint/2010/main" val="29342504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1917303"/>
          </a:xfrm>
          <a:prstGeom prst="rect">
            <a:avLst/>
          </a:prstGeom>
        </p:spPr>
      </p:pic>
      <p:sp>
        <p:nvSpPr>
          <p:cNvPr id="3" name="Text 0"/>
          <p:cNvSpPr/>
          <p:nvPr/>
        </p:nvSpPr>
        <p:spPr>
          <a:xfrm>
            <a:off x="536773" y="2217127"/>
            <a:ext cx="3834607" cy="479326"/>
          </a:xfrm>
          <a:prstGeom prst="rect">
            <a:avLst/>
          </a:prstGeom>
          <a:noFill/>
          <a:ln/>
        </p:spPr>
        <p:txBody>
          <a:bodyPr wrap="none" lIns="0" tIns="0" rIns="0" bIns="0" rtlCol="0" anchor="t"/>
          <a:lstStyle/>
          <a:p>
            <a:pPr>
              <a:lnSpc>
                <a:spcPts val="3750"/>
              </a:lnSpc>
            </a:pPr>
            <a:r>
              <a:rPr lang="en-US" sz="3000" b="1" dirty="0">
                <a:solidFill>
                  <a:srgbClr val="000000"/>
                </a:solidFill>
                <a:latin typeface="Crimson Pro Bold" pitchFamily="34" charset="0"/>
                <a:ea typeface="Crimson Pro Bold" pitchFamily="34" charset="-122"/>
                <a:cs typeface="Crimson Pro Bold" pitchFamily="34" charset="-120"/>
              </a:rPr>
              <a:t>Stages et partenariats</a:t>
            </a:r>
            <a:endParaRPr lang="en-US" sz="3000" dirty="0"/>
          </a:p>
        </p:txBody>
      </p:sp>
      <p:sp>
        <p:nvSpPr>
          <p:cNvPr id="4" name="Text 1"/>
          <p:cNvSpPr/>
          <p:nvPr/>
        </p:nvSpPr>
        <p:spPr>
          <a:xfrm>
            <a:off x="536773" y="2843023"/>
            <a:ext cx="10923567" cy="661393"/>
          </a:xfrm>
          <a:prstGeom prst="rect">
            <a:avLst/>
          </a:prstGeom>
          <a:noFill/>
          <a:ln/>
        </p:spPr>
        <p:txBody>
          <a:bodyPr wrap="none" lIns="0" tIns="0" rIns="0" bIns="0" rtlCol="0" anchor="t"/>
          <a:lstStyle/>
          <a:p>
            <a:pPr>
              <a:lnSpc>
                <a:spcPts val="5208"/>
              </a:lnSpc>
            </a:pPr>
            <a:r>
              <a:rPr lang="en-US" sz="3600" b="1" dirty="0">
                <a:solidFill>
                  <a:srgbClr val="000000"/>
                </a:solidFill>
                <a:latin typeface="Crimson Pro Bold" pitchFamily="34" charset="0"/>
                <a:ea typeface="Crimson Pro Bold" pitchFamily="34" charset="-122"/>
                <a:cs typeface="Crimson Pro Bold" pitchFamily="34" charset="-120"/>
              </a:rPr>
              <a:t>ISCOM vous connecte au monde professionnel !</a:t>
            </a:r>
            <a:endParaRPr lang="en-US" sz="3600" dirty="0"/>
          </a:p>
        </p:txBody>
      </p:sp>
      <p:sp>
        <p:nvSpPr>
          <p:cNvPr id="5" name="Text 2"/>
          <p:cNvSpPr/>
          <p:nvPr/>
        </p:nvSpPr>
        <p:spPr>
          <a:xfrm>
            <a:off x="536774" y="3940374"/>
            <a:ext cx="153293" cy="191691"/>
          </a:xfrm>
          <a:prstGeom prst="rect">
            <a:avLst/>
          </a:prstGeom>
          <a:noFill/>
          <a:ln/>
        </p:spPr>
        <p:txBody>
          <a:bodyPr wrap="none" lIns="0" tIns="0" rIns="0" bIns="0" rtlCol="0" anchor="t"/>
          <a:lstStyle/>
          <a:p>
            <a:pPr>
              <a:lnSpc>
                <a:spcPts val="1917"/>
              </a:lnSpc>
            </a:pPr>
            <a:r>
              <a:rPr lang="en-US" sz="1167" dirty="0">
                <a:solidFill>
                  <a:srgbClr val="443728"/>
                </a:solidFill>
                <a:latin typeface="Crimson Pro Light" pitchFamily="34" charset="0"/>
                <a:ea typeface="Crimson Pro Light" pitchFamily="34" charset="-122"/>
                <a:cs typeface="Crimson Pro Light" pitchFamily="34" charset="-120"/>
              </a:rPr>
              <a:t>01</a:t>
            </a:r>
            <a:endParaRPr lang="en-US" sz="1167" dirty="0"/>
          </a:p>
        </p:txBody>
      </p:sp>
      <p:sp>
        <p:nvSpPr>
          <p:cNvPr id="6" name="Shape 3"/>
          <p:cNvSpPr/>
          <p:nvPr/>
        </p:nvSpPr>
        <p:spPr>
          <a:xfrm>
            <a:off x="536774" y="4181971"/>
            <a:ext cx="5482531" cy="19050"/>
          </a:xfrm>
          <a:prstGeom prst="rect">
            <a:avLst/>
          </a:prstGeom>
          <a:solidFill>
            <a:srgbClr val="5E98F1"/>
          </a:solidFill>
          <a:ln/>
        </p:spPr>
      </p:sp>
      <p:sp>
        <p:nvSpPr>
          <p:cNvPr id="7" name="Text 4"/>
          <p:cNvSpPr/>
          <p:nvPr/>
        </p:nvSpPr>
        <p:spPr>
          <a:xfrm>
            <a:off x="536774" y="4296669"/>
            <a:ext cx="2041624" cy="239613"/>
          </a:xfrm>
          <a:prstGeom prst="rect">
            <a:avLst/>
          </a:prstGeom>
          <a:noFill/>
          <a:ln/>
        </p:spPr>
        <p:txBody>
          <a:bodyPr wrap="none" lIns="0" tIns="0" rIns="0" bIns="0" rtlCol="0" anchor="t"/>
          <a:lstStyle/>
          <a:p>
            <a:pPr>
              <a:lnSpc>
                <a:spcPts val="1875"/>
              </a:lnSpc>
            </a:pPr>
            <a:r>
              <a:rPr lang="en-US" sz="1500" b="1" dirty="0">
                <a:solidFill>
                  <a:srgbClr val="000000"/>
                </a:solidFill>
                <a:latin typeface="Crimson Pro Bold" pitchFamily="34" charset="0"/>
                <a:ea typeface="Crimson Pro Bold" pitchFamily="34" charset="-122"/>
                <a:cs typeface="Crimson Pro Bold" pitchFamily="34" charset="-120"/>
              </a:rPr>
              <a:t>Partenariats stratégiques</a:t>
            </a:r>
            <a:endParaRPr lang="en-US" sz="1500" dirty="0"/>
          </a:p>
        </p:txBody>
      </p:sp>
      <p:sp>
        <p:nvSpPr>
          <p:cNvPr id="8" name="Text 5"/>
          <p:cNvSpPr/>
          <p:nvPr/>
        </p:nvSpPr>
        <p:spPr>
          <a:xfrm>
            <a:off x="536774" y="4628257"/>
            <a:ext cx="5482531" cy="490736"/>
          </a:xfrm>
          <a:prstGeom prst="rect">
            <a:avLst/>
          </a:prstGeom>
          <a:noFill/>
          <a:ln/>
        </p:spPr>
        <p:txBody>
          <a:bodyPr wrap="square" lIns="0" tIns="0" rIns="0" bIns="0" rtlCol="0" anchor="t"/>
          <a:lstStyle/>
          <a:p>
            <a:pPr>
              <a:lnSpc>
                <a:spcPts val="1917"/>
              </a:lnSpc>
            </a:pPr>
            <a:r>
              <a:rPr lang="en-US" sz="1400" dirty="0">
                <a:solidFill>
                  <a:srgbClr val="000000"/>
                </a:solidFill>
                <a:latin typeface="Open Sans" pitchFamily="34" charset="0"/>
                <a:ea typeface="Open Sans" pitchFamily="34" charset="-122"/>
                <a:cs typeface="Open Sans" pitchFamily="34" charset="-120"/>
              </a:rPr>
              <a:t>Collaborations avec médias locaux, agences de communication et institutions burkinabè.</a:t>
            </a:r>
            <a:endParaRPr lang="en-US" sz="1400" dirty="0"/>
          </a:p>
        </p:txBody>
      </p:sp>
      <p:sp>
        <p:nvSpPr>
          <p:cNvPr id="9" name="Text 6"/>
          <p:cNvSpPr/>
          <p:nvPr/>
        </p:nvSpPr>
        <p:spPr>
          <a:xfrm>
            <a:off x="6172597" y="3940374"/>
            <a:ext cx="153293" cy="191691"/>
          </a:xfrm>
          <a:prstGeom prst="rect">
            <a:avLst/>
          </a:prstGeom>
          <a:noFill/>
          <a:ln/>
        </p:spPr>
        <p:txBody>
          <a:bodyPr wrap="none" lIns="0" tIns="0" rIns="0" bIns="0" rtlCol="0" anchor="t"/>
          <a:lstStyle/>
          <a:p>
            <a:pPr>
              <a:lnSpc>
                <a:spcPts val="1917"/>
              </a:lnSpc>
            </a:pPr>
            <a:r>
              <a:rPr lang="en-US" sz="1167" dirty="0">
                <a:solidFill>
                  <a:srgbClr val="443728"/>
                </a:solidFill>
                <a:latin typeface="Crimson Pro Light" pitchFamily="34" charset="0"/>
                <a:ea typeface="Crimson Pro Light" pitchFamily="34" charset="-122"/>
                <a:cs typeface="Crimson Pro Light" pitchFamily="34" charset="-120"/>
              </a:rPr>
              <a:t>02</a:t>
            </a:r>
            <a:endParaRPr lang="en-US" sz="1167" dirty="0"/>
          </a:p>
        </p:txBody>
      </p:sp>
      <p:sp>
        <p:nvSpPr>
          <p:cNvPr id="10" name="Shape 7"/>
          <p:cNvSpPr/>
          <p:nvPr/>
        </p:nvSpPr>
        <p:spPr>
          <a:xfrm>
            <a:off x="6172597" y="4181971"/>
            <a:ext cx="5482630" cy="19050"/>
          </a:xfrm>
          <a:prstGeom prst="rect">
            <a:avLst/>
          </a:prstGeom>
          <a:solidFill>
            <a:srgbClr val="5E98F1"/>
          </a:solidFill>
          <a:ln/>
        </p:spPr>
      </p:sp>
      <p:sp>
        <p:nvSpPr>
          <p:cNvPr id="11" name="Text 8"/>
          <p:cNvSpPr/>
          <p:nvPr/>
        </p:nvSpPr>
        <p:spPr>
          <a:xfrm>
            <a:off x="6172597" y="4296669"/>
            <a:ext cx="1917303" cy="239613"/>
          </a:xfrm>
          <a:prstGeom prst="rect">
            <a:avLst/>
          </a:prstGeom>
          <a:noFill/>
          <a:ln/>
        </p:spPr>
        <p:txBody>
          <a:bodyPr wrap="none" lIns="0" tIns="0" rIns="0" bIns="0" rtlCol="0" anchor="t"/>
          <a:lstStyle/>
          <a:p>
            <a:pPr>
              <a:lnSpc>
                <a:spcPts val="1875"/>
              </a:lnSpc>
            </a:pPr>
            <a:r>
              <a:rPr lang="en-US" sz="1500" b="1" dirty="0">
                <a:solidFill>
                  <a:srgbClr val="000000"/>
                </a:solidFill>
                <a:latin typeface="Crimson Pro Bold" pitchFamily="34" charset="0"/>
                <a:ea typeface="Crimson Pro Bold" pitchFamily="34" charset="-122"/>
                <a:cs typeface="Crimson Pro Bold" pitchFamily="34" charset="-120"/>
              </a:rPr>
              <a:t>Stages </a:t>
            </a:r>
            <a:endParaRPr lang="en-US" sz="1500" dirty="0"/>
          </a:p>
        </p:txBody>
      </p:sp>
      <p:sp>
        <p:nvSpPr>
          <p:cNvPr id="12" name="Text 9"/>
          <p:cNvSpPr/>
          <p:nvPr/>
        </p:nvSpPr>
        <p:spPr>
          <a:xfrm>
            <a:off x="6172597" y="4628257"/>
            <a:ext cx="5482630" cy="490736"/>
          </a:xfrm>
          <a:prstGeom prst="rect">
            <a:avLst/>
          </a:prstGeom>
          <a:noFill/>
          <a:ln/>
        </p:spPr>
        <p:txBody>
          <a:bodyPr wrap="square" lIns="0" tIns="0" rIns="0" bIns="0" rtlCol="0" anchor="t"/>
          <a:lstStyle/>
          <a:p>
            <a:pPr>
              <a:lnSpc>
                <a:spcPts val="1917"/>
              </a:lnSpc>
            </a:pPr>
            <a:r>
              <a:rPr lang="en-US" sz="1400" dirty="0">
                <a:solidFill>
                  <a:srgbClr val="000000"/>
                </a:solidFill>
                <a:latin typeface="Open Sans" pitchFamily="34" charset="0"/>
                <a:ea typeface="Open Sans" pitchFamily="34" charset="-122"/>
                <a:cs typeface="Open Sans" pitchFamily="34" charset="-120"/>
              </a:rPr>
              <a:t>Possibilités de stages pratiques dès la première année pour une immersion professionnelle rapide.</a:t>
            </a:r>
            <a:endParaRPr lang="en-US" sz="1400" dirty="0"/>
          </a:p>
        </p:txBody>
      </p:sp>
      <p:sp>
        <p:nvSpPr>
          <p:cNvPr id="13" name="Text 10"/>
          <p:cNvSpPr/>
          <p:nvPr/>
        </p:nvSpPr>
        <p:spPr>
          <a:xfrm>
            <a:off x="536774" y="5387281"/>
            <a:ext cx="153293" cy="191691"/>
          </a:xfrm>
          <a:prstGeom prst="rect">
            <a:avLst/>
          </a:prstGeom>
          <a:noFill/>
          <a:ln/>
        </p:spPr>
        <p:txBody>
          <a:bodyPr wrap="none" lIns="0" tIns="0" rIns="0" bIns="0" rtlCol="0" anchor="t"/>
          <a:lstStyle/>
          <a:p>
            <a:pPr>
              <a:lnSpc>
                <a:spcPts val="1917"/>
              </a:lnSpc>
            </a:pPr>
            <a:r>
              <a:rPr lang="en-US" sz="1167" dirty="0">
                <a:solidFill>
                  <a:srgbClr val="443728"/>
                </a:solidFill>
                <a:latin typeface="Crimson Pro Light" pitchFamily="34" charset="0"/>
                <a:ea typeface="Crimson Pro Light" pitchFamily="34" charset="-122"/>
                <a:cs typeface="Crimson Pro Light" pitchFamily="34" charset="-120"/>
              </a:rPr>
              <a:t>03</a:t>
            </a:r>
            <a:endParaRPr lang="en-US" sz="1167" dirty="0"/>
          </a:p>
        </p:txBody>
      </p:sp>
      <p:sp>
        <p:nvSpPr>
          <p:cNvPr id="14" name="Shape 11"/>
          <p:cNvSpPr/>
          <p:nvPr/>
        </p:nvSpPr>
        <p:spPr>
          <a:xfrm>
            <a:off x="536774" y="5628878"/>
            <a:ext cx="11118453" cy="19050"/>
          </a:xfrm>
          <a:prstGeom prst="rect">
            <a:avLst/>
          </a:prstGeom>
          <a:solidFill>
            <a:srgbClr val="5E98F1"/>
          </a:solidFill>
          <a:ln/>
        </p:spPr>
      </p:sp>
      <p:sp>
        <p:nvSpPr>
          <p:cNvPr id="15" name="Text 12"/>
          <p:cNvSpPr/>
          <p:nvPr/>
        </p:nvSpPr>
        <p:spPr>
          <a:xfrm>
            <a:off x="536774" y="5743575"/>
            <a:ext cx="2547838" cy="239613"/>
          </a:xfrm>
          <a:prstGeom prst="rect">
            <a:avLst/>
          </a:prstGeom>
          <a:noFill/>
          <a:ln/>
        </p:spPr>
        <p:txBody>
          <a:bodyPr wrap="none" lIns="0" tIns="0" rIns="0" bIns="0" rtlCol="0" anchor="t"/>
          <a:lstStyle/>
          <a:p>
            <a:pPr>
              <a:lnSpc>
                <a:spcPts val="1875"/>
              </a:lnSpc>
            </a:pPr>
            <a:r>
              <a:rPr lang="en-US" sz="1500" b="1" dirty="0">
                <a:solidFill>
                  <a:srgbClr val="000000"/>
                </a:solidFill>
                <a:latin typeface="Crimson Pro Bold" pitchFamily="34" charset="0"/>
                <a:ea typeface="Crimson Pro Bold" pitchFamily="34" charset="-122"/>
                <a:cs typeface="Crimson Pro Bold" pitchFamily="34" charset="-120"/>
              </a:rPr>
              <a:t>Accompagnement personnalisé</a:t>
            </a:r>
            <a:endParaRPr lang="en-US" sz="1500" dirty="0"/>
          </a:p>
        </p:txBody>
      </p:sp>
      <p:sp>
        <p:nvSpPr>
          <p:cNvPr id="16" name="Text 13"/>
          <p:cNvSpPr/>
          <p:nvPr/>
        </p:nvSpPr>
        <p:spPr>
          <a:xfrm>
            <a:off x="536774" y="6075164"/>
            <a:ext cx="11118453" cy="245368"/>
          </a:xfrm>
          <a:prstGeom prst="rect">
            <a:avLst/>
          </a:prstGeom>
          <a:noFill/>
          <a:ln/>
        </p:spPr>
        <p:txBody>
          <a:bodyPr wrap="none" lIns="0" tIns="0" rIns="0" bIns="0" rtlCol="0" anchor="t"/>
          <a:lstStyle/>
          <a:p>
            <a:pPr>
              <a:lnSpc>
                <a:spcPts val="1917"/>
              </a:lnSpc>
            </a:pPr>
            <a:r>
              <a:rPr lang="en-US" sz="1400" dirty="0">
                <a:solidFill>
                  <a:srgbClr val="000000"/>
                </a:solidFill>
                <a:latin typeface="Open Sans" pitchFamily="34" charset="0"/>
                <a:ea typeface="Open Sans" pitchFamily="34" charset="-122"/>
                <a:cs typeface="Open Sans" pitchFamily="34" charset="-120"/>
              </a:rPr>
              <a:t>Suivi individuel pour faciliter l'insertion professionnelle et l'orientation carrière.</a:t>
            </a:r>
            <a:endParaRPr lang="en-US" sz="1400" dirty="0"/>
          </a:p>
        </p:txBody>
      </p:sp>
    </p:spTree>
    <p:extLst>
      <p:ext uri="{BB962C8B-B14F-4D97-AF65-F5344CB8AC3E}">
        <p14:creationId xmlns:p14="http://schemas.microsoft.com/office/powerpoint/2010/main" val="29292806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0"/>
          <p:cNvSpPr>
            <a:spLocks noGrp="1"/>
          </p:cNvSpPr>
          <p:nvPr>
            <p:ph type="title"/>
          </p:nvPr>
        </p:nvSpPr>
        <p:spPr>
          <a:xfrm>
            <a:off x="613511" y="419099"/>
            <a:ext cx="7078727" cy="1600200"/>
          </a:xfrm>
          <a:prstGeom prst="rect">
            <a:avLst/>
          </a:prstGeom>
          <a:noFill/>
          <a:ln/>
        </p:spPr>
        <p:txBody>
          <a:bodyPr wrap="none" lIns="0" tIns="0" rIns="0" bIns="0" rtlCol="0" anchor="t"/>
          <a:lstStyle/>
          <a:p>
            <a:pPr>
              <a:lnSpc>
                <a:spcPts val="4625"/>
              </a:lnSpc>
            </a:pPr>
            <a:r>
              <a:rPr lang="en-US" sz="3708" b="1" dirty="0">
                <a:solidFill>
                  <a:srgbClr val="000000"/>
                </a:solidFill>
                <a:latin typeface="Crimson Pro Bold" pitchFamily="34" charset="0"/>
                <a:ea typeface="Crimson Pro Bold" pitchFamily="34" charset="-122"/>
                <a:cs typeface="Crimson Pro Bold" pitchFamily="34" charset="-120"/>
              </a:rPr>
              <a:t>Modalités d'inscription</a:t>
            </a:r>
            <a:endParaRPr lang="en-US" sz="3708" dirty="0"/>
          </a:p>
        </p:txBody>
      </p:sp>
      <p:sp>
        <p:nvSpPr>
          <p:cNvPr id="6" name="Text 1"/>
          <p:cNvSpPr>
            <a:spLocks noGrp="1"/>
          </p:cNvSpPr>
          <p:nvPr>
            <p:ph type="body" sz="half" idx="2"/>
          </p:nvPr>
        </p:nvSpPr>
        <p:spPr>
          <a:xfrm>
            <a:off x="386501" y="1764959"/>
            <a:ext cx="5482489" cy="3936493"/>
          </a:xfrm>
          <a:prstGeom prst="rect">
            <a:avLst/>
          </a:prstGeom>
          <a:noFill/>
          <a:ln/>
        </p:spPr>
        <p:txBody>
          <a:bodyPr wrap="none" lIns="0" tIns="0" rIns="0" bIns="0" rtlCol="0" anchor="t"/>
          <a:lstStyle/>
          <a:p>
            <a:pPr>
              <a:lnSpc>
                <a:spcPts val="2750"/>
              </a:lnSpc>
            </a:pPr>
            <a:r>
              <a:rPr lang="en-US" sz="2208" b="1" dirty="0">
                <a:solidFill>
                  <a:srgbClr val="000000"/>
                </a:solidFill>
                <a:latin typeface="Crimson Pro Bold" pitchFamily="34" charset="0"/>
                <a:ea typeface="Crimson Pro Bold" pitchFamily="34" charset="-122"/>
                <a:cs typeface="Crimson Pro Bold" pitchFamily="34" charset="-120"/>
              </a:rPr>
              <a:t>   Comment s'inscrire ?</a:t>
            </a:r>
            <a:endParaRPr lang="en-US" sz="2208" dirty="0"/>
          </a:p>
        </p:txBody>
      </p:sp>
      <p:sp>
        <p:nvSpPr>
          <p:cNvPr id="7" name="Text 2"/>
          <p:cNvSpPr/>
          <p:nvPr/>
        </p:nvSpPr>
        <p:spPr>
          <a:xfrm>
            <a:off x="613511" y="2441177"/>
            <a:ext cx="6336903" cy="302419"/>
          </a:xfrm>
          <a:prstGeom prst="rect">
            <a:avLst/>
          </a:prstGeom>
          <a:noFill/>
          <a:ln/>
        </p:spPr>
        <p:txBody>
          <a:bodyPr wrap="none" lIns="0" tIns="0" rIns="0" bIns="0" rtlCol="0" anchor="t"/>
          <a:lstStyle/>
          <a:p>
            <a:pPr>
              <a:lnSpc>
                <a:spcPts val="2375"/>
              </a:lnSpc>
            </a:pPr>
            <a:r>
              <a:rPr lang="en-US" sz="1458" dirty="0">
                <a:solidFill>
                  <a:srgbClr val="000000"/>
                </a:solidFill>
                <a:latin typeface="Open Sans" pitchFamily="34" charset="0"/>
                <a:ea typeface="Open Sans" pitchFamily="34" charset="-122"/>
                <a:cs typeface="Open Sans" pitchFamily="34" charset="-120"/>
              </a:rPr>
              <a:t>Frais de scolarité : 480.000 FCFA par année académique</a:t>
            </a:r>
            <a:endParaRPr lang="en-US" sz="1458" dirty="0"/>
          </a:p>
        </p:txBody>
      </p:sp>
      <p:sp>
        <p:nvSpPr>
          <p:cNvPr id="8" name="Text 3"/>
          <p:cNvSpPr/>
          <p:nvPr/>
        </p:nvSpPr>
        <p:spPr>
          <a:xfrm>
            <a:off x="661492" y="3248918"/>
            <a:ext cx="2362696" cy="295275"/>
          </a:xfrm>
          <a:prstGeom prst="rect">
            <a:avLst/>
          </a:prstGeom>
          <a:noFill/>
          <a:ln/>
        </p:spPr>
        <p:txBody>
          <a:bodyPr wrap="none" lIns="0" tIns="0" rIns="0" bIns="0" rtlCol="0" anchor="t"/>
          <a:lstStyle/>
          <a:p>
            <a:pPr>
              <a:lnSpc>
                <a:spcPts val="2292"/>
              </a:lnSpc>
            </a:pPr>
            <a:r>
              <a:rPr lang="en-US" sz="1833" b="1" dirty="0">
                <a:solidFill>
                  <a:srgbClr val="000000"/>
                </a:solidFill>
                <a:latin typeface="Crimson Pro Bold" pitchFamily="34" charset="0"/>
                <a:ea typeface="Crimson Pro Bold" pitchFamily="34" charset="-122"/>
                <a:cs typeface="Crimson Pro Bold" pitchFamily="34" charset="-120"/>
              </a:rPr>
              <a:t>Documents requis :</a:t>
            </a:r>
            <a:endParaRPr lang="en-US" sz="1833" dirty="0"/>
          </a:p>
        </p:txBody>
      </p:sp>
      <p:sp>
        <p:nvSpPr>
          <p:cNvPr id="9" name="Text 4"/>
          <p:cNvSpPr/>
          <p:nvPr/>
        </p:nvSpPr>
        <p:spPr>
          <a:xfrm>
            <a:off x="661492" y="3733206"/>
            <a:ext cx="6336903" cy="302419"/>
          </a:xfrm>
          <a:prstGeom prst="rect">
            <a:avLst/>
          </a:prstGeom>
          <a:noFill/>
          <a:ln/>
        </p:spPr>
        <p:txBody>
          <a:bodyPr wrap="none" lIns="0" tIns="0" rIns="0" bIns="0" rtlCol="0" anchor="t"/>
          <a:lstStyle/>
          <a:p>
            <a:pPr marL="285739" indent="-285739">
              <a:lnSpc>
                <a:spcPts val="2375"/>
              </a:lnSpc>
              <a:buSzPct val="100000"/>
              <a:buChar char="•"/>
            </a:pPr>
            <a:r>
              <a:rPr lang="en-US" sz="1458" dirty="0">
                <a:solidFill>
                  <a:srgbClr val="000000"/>
                </a:solidFill>
                <a:latin typeface="Open Sans" pitchFamily="34" charset="0"/>
                <a:ea typeface="Open Sans" pitchFamily="34" charset="-122"/>
                <a:cs typeface="Open Sans" pitchFamily="34" charset="-120"/>
              </a:rPr>
              <a:t>2 photos d'identité récentes;</a:t>
            </a:r>
            <a:endParaRPr lang="en-US" sz="1458" dirty="0"/>
          </a:p>
        </p:txBody>
      </p:sp>
      <p:sp>
        <p:nvSpPr>
          <p:cNvPr id="10" name="Text 5"/>
          <p:cNvSpPr/>
          <p:nvPr/>
        </p:nvSpPr>
        <p:spPr>
          <a:xfrm>
            <a:off x="661492" y="4101704"/>
            <a:ext cx="6336903" cy="302419"/>
          </a:xfrm>
          <a:prstGeom prst="rect">
            <a:avLst/>
          </a:prstGeom>
          <a:noFill/>
          <a:ln/>
        </p:spPr>
        <p:txBody>
          <a:bodyPr wrap="none" lIns="0" tIns="0" rIns="0" bIns="0" rtlCol="0" anchor="t"/>
          <a:lstStyle/>
          <a:p>
            <a:pPr marL="285739" indent="-285739">
              <a:lnSpc>
                <a:spcPts val="2375"/>
              </a:lnSpc>
              <a:buSzPct val="100000"/>
              <a:buChar char="•"/>
            </a:pPr>
            <a:r>
              <a:rPr lang="en-US" sz="1458" dirty="0">
                <a:solidFill>
                  <a:srgbClr val="000000"/>
                </a:solidFill>
                <a:latin typeface="Open Sans" pitchFamily="34" charset="0"/>
                <a:ea typeface="Open Sans" pitchFamily="34" charset="-122"/>
                <a:cs typeface="Open Sans" pitchFamily="34" charset="-120"/>
              </a:rPr>
              <a:t>Extrait d'acte de naissance;</a:t>
            </a:r>
            <a:endParaRPr lang="en-US" sz="1458" dirty="0"/>
          </a:p>
        </p:txBody>
      </p:sp>
      <p:sp>
        <p:nvSpPr>
          <p:cNvPr id="11" name="Text 6"/>
          <p:cNvSpPr/>
          <p:nvPr/>
        </p:nvSpPr>
        <p:spPr>
          <a:xfrm>
            <a:off x="661492" y="4470202"/>
            <a:ext cx="6336903" cy="302419"/>
          </a:xfrm>
          <a:prstGeom prst="rect">
            <a:avLst/>
          </a:prstGeom>
          <a:noFill/>
          <a:ln/>
        </p:spPr>
        <p:txBody>
          <a:bodyPr wrap="none" lIns="0" tIns="0" rIns="0" bIns="0" rtlCol="0" anchor="t"/>
          <a:lstStyle/>
          <a:p>
            <a:pPr marL="285739" indent="-285739">
              <a:lnSpc>
                <a:spcPts val="2375"/>
              </a:lnSpc>
              <a:buSzPct val="100000"/>
              <a:buChar char="•"/>
            </a:pPr>
            <a:r>
              <a:rPr lang="en-US" sz="1458" dirty="0">
                <a:solidFill>
                  <a:srgbClr val="000000"/>
                </a:solidFill>
                <a:latin typeface="Open Sans" pitchFamily="34" charset="0"/>
                <a:ea typeface="Open Sans" pitchFamily="34" charset="-122"/>
                <a:cs typeface="Open Sans" pitchFamily="34" charset="-120"/>
              </a:rPr>
              <a:t>Copie légalisée du relevé de notes du bac;</a:t>
            </a:r>
            <a:endParaRPr lang="en-US" sz="1458" dirty="0"/>
          </a:p>
        </p:txBody>
      </p:sp>
      <p:sp>
        <p:nvSpPr>
          <p:cNvPr id="12" name="Text 7"/>
          <p:cNvSpPr/>
          <p:nvPr/>
        </p:nvSpPr>
        <p:spPr>
          <a:xfrm>
            <a:off x="661492" y="4838701"/>
            <a:ext cx="6336903" cy="302419"/>
          </a:xfrm>
          <a:prstGeom prst="rect">
            <a:avLst/>
          </a:prstGeom>
          <a:noFill/>
          <a:ln/>
        </p:spPr>
        <p:txBody>
          <a:bodyPr wrap="none" lIns="0" tIns="0" rIns="0" bIns="0" rtlCol="0" anchor="t"/>
          <a:lstStyle/>
          <a:p>
            <a:pPr marL="285739" indent="-285739">
              <a:lnSpc>
                <a:spcPts val="2375"/>
              </a:lnSpc>
              <a:buSzPct val="100000"/>
              <a:buChar char="•"/>
            </a:pPr>
            <a:r>
              <a:rPr lang="en-US" sz="1458" dirty="0">
                <a:solidFill>
                  <a:srgbClr val="000000"/>
                </a:solidFill>
                <a:latin typeface="Open Sans" pitchFamily="34" charset="0"/>
                <a:ea typeface="Open Sans" pitchFamily="34" charset="-122"/>
                <a:cs typeface="Open Sans" pitchFamily="34" charset="-120"/>
              </a:rPr>
              <a:t>Copie légalisée de l'attestation de réussite au bac.</a:t>
            </a:r>
            <a:endParaRPr lang="en-US" sz="1458" dirty="0"/>
          </a:p>
        </p:txBody>
      </p:sp>
      <p:pic>
        <p:nvPicPr>
          <p:cNvPr id="13" name="Image 0" descr="preencoded.png">
            <a:extLst>
              <a:ext uri="{FF2B5EF4-FFF2-40B4-BE49-F238E27FC236}">
                <a16:creationId xmlns:a16="http://schemas.microsoft.com/office/drawing/2014/main" id="{91BF3E6C-6850-74C0-D266-CF04609B3012}"/>
              </a:ext>
            </a:extLst>
          </p:cNvPr>
          <p:cNvPicPr>
            <a:picLocks noGrp="1" noChangeAspect="1"/>
          </p:cNvPicPr>
          <p:nvPr>
            <p:ph type="pic" idx="1"/>
          </p:nvPr>
        </p:nvPicPr>
        <p:blipFill>
          <a:blip r:embed="rId2"/>
          <a:srcRect l="4836" r="4836"/>
          <a:stretch>
            <a:fillRect/>
          </a:stretch>
        </p:blipFill>
        <p:spPr>
          <a:xfrm>
            <a:off x="6143981" y="1107380"/>
            <a:ext cx="5482489" cy="4873625"/>
          </a:xfrm>
          <a:prstGeom prst="rect">
            <a:avLst/>
          </a:prstGeom>
        </p:spPr>
      </p:pic>
    </p:spTree>
    <p:extLst>
      <p:ext uri="{BB962C8B-B14F-4D97-AF65-F5344CB8AC3E}">
        <p14:creationId xmlns:p14="http://schemas.microsoft.com/office/powerpoint/2010/main" val="1027586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Espace réservé pour une image  36">
            <a:extLst>
              <a:ext uri="{FF2B5EF4-FFF2-40B4-BE49-F238E27FC236}">
                <a16:creationId xmlns:a16="http://schemas.microsoft.com/office/drawing/2014/main" id="{E4AD6C73-78BB-D8D1-F7A5-DC7C1C28B46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6769" r="16769"/>
          <a:stretch>
            <a:fillRect/>
          </a:stretch>
        </p:blipFill>
        <p:spPr/>
      </p:pic>
      <p:sp>
        <p:nvSpPr>
          <p:cNvPr id="6" name="Text 0"/>
          <p:cNvSpPr>
            <a:spLocks noGrp="1"/>
          </p:cNvSpPr>
          <p:nvPr>
            <p:ph type="title"/>
          </p:nvPr>
        </p:nvSpPr>
        <p:spPr>
          <a:xfrm>
            <a:off x="836612" y="370552"/>
            <a:ext cx="3932237" cy="1600200"/>
          </a:xfrm>
          <a:prstGeom prst="rect">
            <a:avLst/>
          </a:prstGeom>
          <a:noFill/>
          <a:ln/>
        </p:spPr>
        <p:txBody>
          <a:bodyPr wrap="none" lIns="0" tIns="0" rIns="0" bIns="0" rtlCol="0" anchor="t">
            <a:normAutofit/>
          </a:bodyPr>
          <a:lstStyle/>
          <a:p>
            <a:pPr>
              <a:lnSpc>
                <a:spcPts val="3000"/>
              </a:lnSpc>
            </a:pPr>
            <a:r>
              <a:rPr lang="en-US" sz="3710" b="1" dirty="0">
                <a:solidFill>
                  <a:srgbClr val="000000"/>
                </a:solidFill>
                <a:latin typeface="Crimson Pro Bold" pitchFamily="34" charset="0"/>
                <a:ea typeface="Crimson Pro Bold" pitchFamily="34" charset="-122"/>
                <a:cs typeface="Crimson Pro Bold" pitchFamily="34" charset="-120"/>
              </a:rPr>
              <a:t>Nos coordonnées</a:t>
            </a:r>
            <a:endParaRPr lang="en-US" sz="3710" dirty="0"/>
          </a:p>
        </p:txBody>
      </p:sp>
      <p:sp>
        <p:nvSpPr>
          <p:cNvPr id="9" name="Shape 1">
            <a:extLst>
              <a:ext uri="{FF2B5EF4-FFF2-40B4-BE49-F238E27FC236}">
                <a16:creationId xmlns:a16="http://schemas.microsoft.com/office/drawing/2014/main" id="{B263755D-0250-4F5E-2B9F-7D672F30585F}"/>
              </a:ext>
            </a:extLst>
          </p:cNvPr>
          <p:cNvSpPr/>
          <p:nvPr/>
        </p:nvSpPr>
        <p:spPr>
          <a:xfrm>
            <a:off x="428625" y="894456"/>
            <a:ext cx="4225582" cy="1287790"/>
          </a:xfrm>
          <a:prstGeom prst="roundRect">
            <a:avLst>
              <a:gd name="adj" fmla="val 3664"/>
            </a:avLst>
          </a:prstGeom>
          <a:ln/>
        </p:spPr>
        <p:style>
          <a:lnRef idx="2">
            <a:schemeClr val="accent1"/>
          </a:lnRef>
          <a:fillRef idx="1">
            <a:schemeClr val="lt1"/>
          </a:fillRef>
          <a:effectRef idx="0">
            <a:schemeClr val="accent1"/>
          </a:effectRef>
          <a:fontRef idx="minor">
            <a:schemeClr val="dk1"/>
          </a:fontRef>
        </p:style>
      </p:sp>
      <p:sp>
        <p:nvSpPr>
          <p:cNvPr id="13" name="Text 4"/>
          <p:cNvSpPr/>
          <p:nvPr/>
        </p:nvSpPr>
        <p:spPr>
          <a:xfrm>
            <a:off x="574626" y="1860451"/>
            <a:ext cx="6499820" cy="393898"/>
          </a:xfrm>
          <a:prstGeom prst="rect">
            <a:avLst/>
          </a:prstGeom>
          <a:noFill/>
          <a:ln/>
        </p:spPr>
        <p:txBody>
          <a:bodyPr wrap="square" lIns="0" tIns="0" rIns="0" bIns="0" rtlCol="0" anchor="t"/>
          <a:lstStyle/>
          <a:p>
            <a:pPr>
              <a:lnSpc>
                <a:spcPts val="1542"/>
              </a:lnSpc>
            </a:pPr>
            <a:r>
              <a:rPr lang="en-US" sz="1400" dirty="0">
                <a:solidFill>
                  <a:srgbClr val="443728"/>
                </a:solidFill>
                <a:latin typeface="Open Sans" pitchFamily="34" charset="0"/>
                <a:ea typeface="Open Sans" pitchFamily="34" charset="-122"/>
                <a:cs typeface="Open Sans" pitchFamily="34" charset="-120"/>
              </a:rPr>
              <a:t>Quartier </a:t>
            </a:r>
            <a:r>
              <a:rPr lang="en-US" sz="1400" dirty="0" err="1">
                <a:solidFill>
                  <a:srgbClr val="443728"/>
                </a:solidFill>
                <a:latin typeface="Open Sans" pitchFamily="34" charset="0"/>
                <a:ea typeface="Open Sans" pitchFamily="34" charset="-122"/>
                <a:cs typeface="Open Sans" pitchFamily="34" charset="-120"/>
              </a:rPr>
              <a:t>Cissin</a:t>
            </a:r>
            <a:r>
              <a:rPr lang="en-US" sz="1400" dirty="0">
                <a:solidFill>
                  <a:srgbClr val="443728"/>
                </a:solidFill>
                <a:latin typeface="Open Sans" pitchFamily="34" charset="0"/>
                <a:ea typeface="Open Sans" pitchFamily="34" charset="-122"/>
                <a:cs typeface="Open Sans" pitchFamily="34" charset="-120"/>
              </a:rPr>
              <a:t>, Ouagadougou</a:t>
            </a:r>
            <a:endParaRPr lang="en-US" sz="1400" dirty="0"/>
          </a:p>
        </p:txBody>
      </p:sp>
      <p:sp>
        <p:nvSpPr>
          <p:cNvPr id="18" name="Shape 6">
            <a:extLst>
              <a:ext uri="{FF2B5EF4-FFF2-40B4-BE49-F238E27FC236}">
                <a16:creationId xmlns:a16="http://schemas.microsoft.com/office/drawing/2014/main" id="{8574EE42-BA1B-5B7F-E50D-249D23C4A16F}"/>
              </a:ext>
            </a:extLst>
          </p:cNvPr>
          <p:cNvSpPr/>
          <p:nvPr/>
        </p:nvSpPr>
        <p:spPr>
          <a:xfrm>
            <a:off x="574626" y="1033300"/>
            <a:ext cx="369193" cy="369193"/>
          </a:xfrm>
          <a:prstGeom prst="roundRect">
            <a:avLst>
              <a:gd name="adj" fmla="val 20637529"/>
            </a:avLst>
          </a:prstGeom>
          <a:solidFill>
            <a:srgbClr val="5E98F1"/>
          </a:solidFill>
          <a:ln/>
        </p:spPr>
      </p:sp>
      <p:pic>
        <p:nvPicPr>
          <p:cNvPr id="19" name="Image 1" descr="preencoded.png"/>
          <p:cNvPicPr>
            <a:picLocks noChangeAspect="1"/>
          </p:cNvPicPr>
          <p:nvPr/>
        </p:nvPicPr>
        <p:blipFill>
          <a:blip r:embed="rId3"/>
          <a:stretch>
            <a:fillRect/>
          </a:stretch>
        </p:blipFill>
        <p:spPr>
          <a:xfrm flipV="1">
            <a:off x="611580" y="1014447"/>
            <a:ext cx="295284" cy="369192"/>
          </a:xfrm>
          <a:prstGeom prst="rect">
            <a:avLst/>
          </a:prstGeom>
        </p:spPr>
      </p:pic>
      <p:sp>
        <p:nvSpPr>
          <p:cNvPr id="20" name="Text 3">
            <a:extLst>
              <a:ext uri="{FF2B5EF4-FFF2-40B4-BE49-F238E27FC236}">
                <a16:creationId xmlns:a16="http://schemas.microsoft.com/office/drawing/2014/main" id="{729BCF12-C558-005A-1214-1FDDF887AD45}"/>
              </a:ext>
            </a:extLst>
          </p:cNvPr>
          <p:cNvSpPr/>
          <p:nvPr/>
        </p:nvSpPr>
        <p:spPr>
          <a:xfrm>
            <a:off x="574626" y="1505442"/>
            <a:ext cx="1846183" cy="230743"/>
          </a:xfrm>
          <a:prstGeom prst="rect">
            <a:avLst/>
          </a:prstGeom>
          <a:noFill/>
          <a:ln/>
        </p:spPr>
        <p:txBody>
          <a:bodyPr wrap="none" lIns="0" tIns="0" rIns="0" bIns="0" rtlCol="0" anchor="t"/>
          <a:lstStyle/>
          <a:p>
            <a:pPr marL="0" indent="0" algn="l">
              <a:lnSpc>
                <a:spcPts val="1800"/>
              </a:lnSpc>
              <a:buNone/>
            </a:pPr>
            <a:r>
              <a:rPr lang="en-US" sz="1400" b="1" dirty="0">
                <a:solidFill>
                  <a:srgbClr val="000000"/>
                </a:solidFill>
                <a:latin typeface="Crimson Pro Bold" pitchFamily="34" charset="0"/>
                <a:ea typeface="Crimson Pro Bold" pitchFamily="34" charset="-122"/>
                <a:cs typeface="Crimson Pro Bold" pitchFamily="34" charset="-120"/>
              </a:rPr>
              <a:t>Adresse</a:t>
            </a:r>
            <a:endParaRPr lang="en-US" sz="1450" dirty="0"/>
          </a:p>
        </p:txBody>
      </p:sp>
      <p:sp>
        <p:nvSpPr>
          <p:cNvPr id="21" name="Shape 1">
            <a:extLst>
              <a:ext uri="{FF2B5EF4-FFF2-40B4-BE49-F238E27FC236}">
                <a16:creationId xmlns:a16="http://schemas.microsoft.com/office/drawing/2014/main" id="{568E8C96-5640-8F8E-EDDC-64B44B5ED596}"/>
              </a:ext>
            </a:extLst>
          </p:cNvPr>
          <p:cNvSpPr/>
          <p:nvPr/>
        </p:nvSpPr>
        <p:spPr>
          <a:xfrm>
            <a:off x="428625" y="2367585"/>
            <a:ext cx="4225582" cy="1217911"/>
          </a:xfrm>
          <a:prstGeom prst="roundRect">
            <a:avLst>
              <a:gd name="adj" fmla="val 3664"/>
            </a:avLst>
          </a:prstGeom>
          <a:ln/>
        </p:spPr>
        <p:style>
          <a:lnRef idx="2">
            <a:schemeClr val="accent1"/>
          </a:lnRef>
          <a:fillRef idx="1">
            <a:schemeClr val="lt1"/>
          </a:fillRef>
          <a:effectRef idx="0">
            <a:schemeClr val="accent1"/>
          </a:effectRef>
          <a:fontRef idx="minor">
            <a:schemeClr val="dk1"/>
          </a:fontRef>
        </p:style>
      </p:sp>
      <p:sp>
        <p:nvSpPr>
          <p:cNvPr id="22" name="Shape 1">
            <a:extLst>
              <a:ext uri="{FF2B5EF4-FFF2-40B4-BE49-F238E27FC236}">
                <a16:creationId xmlns:a16="http://schemas.microsoft.com/office/drawing/2014/main" id="{FAF3660B-C3EF-72AA-DA81-39B818EF4F68}"/>
              </a:ext>
            </a:extLst>
          </p:cNvPr>
          <p:cNvSpPr/>
          <p:nvPr/>
        </p:nvSpPr>
        <p:spPr>
          <a:xfrm>
            <a:off x="428625" y="3783038"/>
            <a:ext cx="4225582" cy="1217911"/>
          </a:xfrm>
          <a:prstGeom prst="roundRect">
            <a:avLst>
              <a:gd name="adj" fmla="val 3664"/>
            </a:avLst>
          </a:prstGeom>
          <a:ln/>
        </p:spPr>
        <p:style>
          <a:lnRef idx="2">
            <a:schemeClr val="accent1"/>
          </a:lnRef>
          <a:fillRef idx="1">
            <a:schemeClr val="lt1"/>
          </a:fillRef>
          <a:effectRef idx="0">
            <a:schemeClr val="accent1"/>
          </a:effectRef>
          <a:fontRef idx="minor">
            <a:schemeClr val="dk1"/>
          </a:fontRef>
        </p:style>
      </p:sp>
      <p:sp>
        <p:nvSpPr>
          <p:cNvPr id="23" name="Shape 1">
            <a:extLst>
              <a:ext uri="{FF2B5EF4-FFF2-40B4-BE49-F238E27FC236}">
                <a16:creationId xmlns:a16="http://schemas.microsoft.com/office/drawing/2014/main" id="{EBE3883E-57CE-32F4-ED8A-89E999676FA4}"/>
              </a:ext>
            </a:extLst>
          </p:cNvPr>
          <p:cNvSpPr/>
          <p:nvPr/>
        </p:nvSpPr>
        <p:spPr>
          <a:xfrm>
            <a:off x="428625" y="5199658"/>
            <a:ext cx="4225582" cy="1287790"/>
          </a:xfrm>
          <a:prstGeom prst="roundRect">
            <a:avLst>
              <a:gd name="adj" fmla="val 3664"/>
            </a:avLst>
          </a:prstGeom>
          <a:ln/>
        </p:spPr>
        <p:style>
          <a:lnRef idx="2">
            <a:schemeClr val="accent1"/>
          </a:lnRef>
          <a:fillRef idx="1">
            <a:schemeClr val="lt1"/>
          </a:fillRef>
          <a:effectRef idx="0">
            <a:schemeClr val="accent1"/>
          </a:effectRef>
          <a:fontRef idx="minor">
            <a:schemeClr val="dk1"/>
          </a:fontRef>
        </p:style>
      </p:sp>
      <p:sp>
        <p:nvSpPr>
          <p:cNvPr id="24" name="Shape 6">
            <a:extLst>
              <a:ext uri="{FF2B5EF4-FFF2-40B4-BE49-F238E27FC236}">
                <a16:creationId xmlns:a16="http://schemas.microsoft.com/office/drawing/2014/main" id="{95EE6BF0-424A-3D79-43EC-C264F5C8E8E0}"/>
              </a:ext>
            </a:extLst>
          </p:cNvPr>
          <p:cNvSpPr/>
          <p:nvPr/>
        </p:nvSpPr>
        <p:spPr>
          <a:xfrm>
            <a:off x="560090" y="2448405"/>
            <a:ext cx="369193" cy="369193"/>
          </a:xfrm>
          <a:prstGeom prst="roundRect">
            <a:avLst>
              <a:gd name="adj" fmla="val 20637529"/>
            </a:avLst>
          </a:prstGeom>
          <a:solidFill>
            <a:srgbClr val="5E98F1"/>
          </a:solidFill>
          <a:ln/>
        </p:spPr>
      </p:sp>
      <p:pic>
        <p:nvPicPr>
          <p:cNvPr id="25" name="Image 2" descr="preencoded.png">
            <a:extLst>
              <a:ext uri="{FF2B5EF4-FFF2-40B4-BE49-F238E27FC236}">
                <a16:creationId xmlns:a16="http://schemas.microsoft.com/office/drawing/2014/main" id="{339075E4-75CA-DFBB-0980-EF493195E470}"/>
              </a:ext>
            </a:extLst>
          </p:cNvPr>
          <p:cNvPicPr>
            <a:picLocks noChangeAspect="1"/>
          </p:cNvPicPr>
          <p:nvPr/>
        </p:nvPicPr>
        <p:blipFill>
          <a:blip r:embed="rId4"/>
          <a:stretch>
            <a:fillRect/>
          </a:stretch>
        </p:blipFill>
        <p:spPr>
          <a:xfrm>
            <a:off x="661591" y="2538596"/>
            <a:ext cx="166093" cy="207665"/>
          </a:xfrm>
          <a:prstGeom prst="rect">
            <a:avLst/>
          </a:prstGeom>
        </p:spPr>
      </p:pic>
      <p:sp>
        <p:nvSpPr>
          <p:cNvPr id="26" name="Text 7"/>
          <p:cNvSpPr/>
          <p:nvPr/>
        </p:nvSpPr>
        <p:spPr>
          <a:xfrm>
            <a:off x="560090" y="2949688"/>
            <a:ext cx="1538486" cy="192286"/>
          </a:xfrm>
          <a:prstGeom prst="rect">
            <a:avLst/>
          </a:prstGeom>
          <a:noFill/>
          <a:ln/>
        </p:spPr>
        <p:txBody>
          <a:bodyPr wrap="none" lIns="0" tIns="0" rIns="0" bIns="0" rtlCol="0" anchor="t"/>
          <a:lstStyle/>
          <a:p>
            <a:pPr>
              <a:lnSpc>
                <a:spcPts val="1500"/>
              </a:lnSpc>
            </a:pPr>
            <a:r>
              <a:rPr lang="en-US" sz="1400" b="1" dirty="0">
                <a:solidFill>
                  <a:srgbClr val="000000"/>
                </a:solidFill>
                <a:latin typeface="Crimson Pro Bold" pitchFamily="34" charset="0"/>
                <a:ea typeface="Crimson Pro Bold" pitchFamily="34" charset="-122"/>
                <a:cs typeface="Crimson Pro Bold" pitchFamily="34" charset="-120"/>
              </a:rPr>
              <a:t>Téléphones</a:t>
            </a:r>
            <a:endParaRPr lang="en-US" sz="1208" dirty="0"/>
          </a:p>
        </p:txBody>
      </p:sp>
      <p:sp>
        <p:nvSpPr>
          <p:cNvPr id="27" name="Text 8"/>
          <p:cNvSpPr/>
          <p:nvPr/>
        </p:nvSpPr>
        <p:spPr>
          <a:xfrm>
            <a:off x="560090" y="3282150"/>
            <a:ext cx="6499820" cy="393898"/>
          </a:xfrm>
          <a:prstGeom prst="rect">
            <a:avLst/>
          </a:prstGeom>
          <a:noFill/>
          <a:ln/>
        </p:spPr>
        <p:txBody>
          <a:bodyPr wrap="square" lIns="0" tIns="0" rIns="0" bIns="0" rtlCol="0" anchor="t"/>
          <a:lstStyle/>
          <a:p>
            <a:pPr>
              <a:lnSpc>
                <a:spcPts val="1542"/>
              </a:lnSpc>
            </a:pPr>
            <a:r>
              <a:rPr lang="en-US" sz="1400" dirty="0">
                <a:solidFill>
                  <a:srgbClr val="443728"/>
                </a:solidFill>
                <a:latin typeface="Open Sans" pitchFamily="34" charset="0"/>
                <a:ea typeface="Open Sans" pitchFamily="34" charset="-122"/>
                <a:cs typeface="Open Sans" pitchFamily="34" charset="-120"/>
              </a:rPr>
              <a:t>(+226) 56 91 75 75// 72 83 05 05</a:t>
            </a:r>
            <a:endParaRPr lang="en-US" sz="1400" dirty="0"/>
          </a:p>
        </p:txBody>
      </p:sp>
      <p:sp>
        <p:nvSpPr>
          <p:cNvPr id="28" name="Shape 10">
            <a:extLst>
              <a:ext uri="{FF2B5EF4-FFF2-40B4-BE49-F238E27FC236}">
                <a16:creationId xmlns:a16="http://schemas.microsoft.com/office/drawing/2014/main" id="{EA764462-B348-37E6-A394-D995B52E5E76}"/>
              </a:ext>
            </a:extLst>
          </p:cNvPr>
          <p:cNvSpPr/>
          <p:nvPr/>
        </p:nvSpPr>
        <p:spPr>
          <a:xfrm>
            <a:off x="560090" y="3888162"/>
            <a:ext cx="369193" cy="369193"/>
          </a:xfrm>
          <a:prstGeom prst="roundRect">
            <a:avLst>
              <a:gd name="adj" fmla="val 20637529"/>
            </a:avLst>
          </a:prstGeom>
          <a:solidFill>
            <a:srgbClr val="5E98F1"/>
          </a:solidFill>
          <a:ln/>
        </p:spPr>
      </p:sp>
      <p:pic>
        <p:nvPicPr>
          <p:cNvPr id="29" name="Image 3" descr="preencoded.png">
            <a:extLst>
              <a:ext uri="{FF2B5EF4-FFF2-40B4-BE49-F238E27FC236}">
                <a16:creationId xmlns:a16="http://schemas.microsoft.com/office/drawing/2014/main" id="{1051B52C-FE54-ED08-41CC-3667AB5A8E28}"/>
              </a:ext>
            </a:extLst>
          </p:cNvPr>
          <p:cNvPicPr>
            <a:picLocks noChangeAspect="1"/>
          </p:cNvPicPr>
          <p:nvPr/>
        </p:nvPicPr>
        <p:blipFill>
          <a:blip r:embed="rId5"/>
          <a:stretch>
            <a:fillRect/>
          </a:stretch>
        </p:blipFill>
        <p:spPr>
          <a:xfrm>
            <a:off x="661591" y="3968921"/>
            <a:ext cx="166093" cy="207665"/>
          </a:xfrm>
          <a:prstGeom prst="rect">
            <a:avLst/>
          </a:prstGeom>
        </p:spPr>
      </p:pic>
      <p:sp>
        <p:nvSpPr>
          <p:cNvPr id="30" name="Text 11"/>
          <p:cNvSpPr/>
          <p:nvPr/>
        </p:nvSpPr>
        <p:spPr>
          <a:xfrm>
            <a:off x="560090" y="4362479"/>
            <a:ext cx="1538486" cy="192286"/>
          </a:xfrm>
          <a:prstGeom prst="rect">
            <a:avLst/>
          </a:prstGeom>
          <a:noFill/>
          <a:ln/>
        </p:spPr>
        <p:txBody>
          <a:bodyPr wrap="none" lIns="0" tIns="0" rIns="0" bIns="0" rtlCol="0" anchor="t"/>
          <a:lstStyle/>
          <a:p>
            <a:pPr>
              <a:lnSpc>
                <a:spcPts val="1500"/>
              </a:lnSpc>
            </a:pPr>
            <a:r>
              <a:rPr lang="en-US" sz="1400" b="1" dirty="0">
                <a:solidFill>
                  <a:srgbClr val="000000"/>
                </a:solidFill>
                <a:latin typeface="Crimson Pro Bold" pitchFamily="34" charset="0"/>
                <a:ea typeface="Crimson Pro Bold" pitchFamily="34" charset="-122"/>
                <a:cs typeface="Crimson Pro Bold" pitchFamily="34" charset="-120"/>
              </a:rPr>
              <a:t>Email</a:t>
            </a:r>
            <a:endParaRPr lang="en-US" sz="1400" dirty="0"/>
          </a:p>
        </p:txBody>
      </p:sp>
      <p:sp>
        <p:nvSpPr>
          <p:cNvPr id="31" name="Text 12"/>
          <p:cNvSpPr/>
          <p:nvPr/>
        </p:nvSpPr>
        <p:spPr>
          <a:xfrm>
            <a:off x="560090" y="4679382"/>
            <a:ext cx="6499820" cy="196949"/>
          </a:xfrm>
          <a:prstGeom prst="rect">
            <a:avLst/>
          </a:prstGeom>
          <a:noFill/>
          <a:ln/>
        </p:spPr>
        <p:txBody>
          <a:bodyPr wrap="none" lIns="0" tIns="0" rIns="0" bIns="0" rtlCol="0" anchor="t"/>
          <a:lstStyle/>
          <a:p>
            <a:pPr>
              <a:lnSpc>
                <a:spcPts val="1542"/>
              </a:lnSpc>
            </a:pPr>
            <a:r>
              <a:rPr lang="en-US" sz="1400" u="sng" dirty="0">
                <a:solidFill>
                  <a:srgbClr val="000000"/>
                </a:solidFill>
                <a:latin typeface="Open Sans" pitchFamily="34" charset="0"/>
                <a:ea typeface="Open Sans" pitchFamily="34" charset="-122"/>
                <a:cs typeface="Open Sans" pitchFamily="34" charset="-120"/>
                <a:hlinkClick r:id="rId6">
                  <a:extLst>
                    <a:ext uri="{A12FA001-AC4F-418D-AE19-62706E023703}">
                      <ahyp:hlinkClr xmlns:ahyp="http://schemas.microsoft.com/office/drawing/2018/hyperlinkcolor" val="tx"/>
                    </a:ext>
                  </a:extLst>
                </a:hlinkClick>
              </a:rPr>
              <a:t>iscombf@gmail.com</a:t>
            </a:r>
            <a:endParaRPr lang="en-US" sz="1400" dirty="0"/>
          </a:p>
        </p:txBody>
      </p:sp>
      <p:sp>
        <p:nvSpPr>
          <p:cNvPr id="32" name="Shape 14"/>
          <p:cNvSpPr/>
          <p:nvPr/>
        </p:nvSpPr>
        <p:spPr>
          <a:xfrm>
            <a:off x="560090" y="5338352"/>
            <a:ext cx="369193" cy="369193"/>
          </a:xfrm>
          <a:prstGeom prst="roundRect">
            <a:avLst>
              <a:gd name="adj" fmla="val 20637529"/>
            </a:avLst>
          </a:prstGeom>
          <a:solidFill>
            <a:srgbClr val="5E98F1"/>
          </a:solidFill>
          <a:ln/>
        </p:spPr>
      </p:sp>
      <p:pic>
        <p:nvPicPr>
          <p:cNvPr id="33" name="Image 4" descr="preencoded.png"/>
          <p:cNvPicPr>
            <a:picLocks noChangeAspect="1"/>
          </p:cNvPicPr>
          <p:nvPr/>
        </p:nvPicPr>
        <p:blipFill>
          <a:blip r:embed="rId7"/>
          <a:stretch>
            <a:fillRect/>
          </a:stretch>
        </p:blipFill>
        <p:spPr>
          <a:xfrm>
            <a:off x="661591" y="5409689"/>
            <a:ext cx="166093" cy="207665"/>
          </a:xfrm>
          <a:prstGeom prst="rect">
            <a:avLst/>
          </a:prstGeom>
        </p:spPr>
      </p:pic>
      <p:sp>
        <p:nvSpPr>
          <p:cNvPr id="34" name="Text 15"/>
          <p:cNvSpPr/>
          <p:nvPr/>
        </p:nvSpPr>
        <p:spPr>
          <a:xfrm>
            <a:off x="560090" y="5867401"/>
            <a:ext cx="1538486" cy="192286"/>
          </a:xfrm>
          <a:prstGeom prst="rect">
            <a:avLst/>
          </a:prstGeom>
          <a:noFill/>
          <a:ln/>
        </p:spPr>
        <p:txBody>
          <a:bodyPr wrap="none" lIns="0" tIns="0" rIns="0" bIns="0" rtlCol="0" anchor="t"/>
          <a:lstStyle/>
          <a:p>
            <a:pPr>
              <a:lnSpc>
                <a:spcPts val="1500"/>
              </a:lnSpc>
            </a:pPr>
            <a:r>
              <a:rPr lang="en-US" sz="1400" b="1" dirty="0">
                <a:solidFill>
                  <a:srgbClr val="000000"/>
                </a:solidFill>
                <a:latin typeface="Crimson Pro Bold" pitchFamily="34" charset="0"/>
                <a:ea typeface="Crimson Pro Bold" pitchFamily="34" charset="-122"/>
                <a:cs typeface="Crimson Pro Bold" pitchFamily="34" charset="-120"/>
              </a:rPr>
              <a:t>Site web</a:t>
            </a:r>
            <a:endParaRPr lang="en-US" sz="1400" dirty="0"/>
          </a:p>
        </p:txBody>
      </p:sp>
      <p:sp>
        <p:nvSpPr>
          <p:cNvPr id="35" name="Text 16"/>
          <p:cNvSpPr/>
          <p:nvPr/>
        </p:nvSpPr>
        <p:spPr>
          <a:xfrm>
            <a:off x="560090" y="6203851"/>
            <a:ext cx="6499820" cy="196949"/>
          </a:xfrm>
          <a:prstGeom prst="rect">
            <a:avLst/>
          </a:prstGeom>
          <a:noFill/>
          <a:ln/>
        </p:spPr>
        <p:txBody>
          <a:bodyPr wrap="none" lIns="0" tIns="0" rIns="0" bIns="0" rtlCol="0" anchor="t"/>
          <a:lstStyle/>
          <a:p>
            <a:pPr>
              <a:lnSpc>
                <a:spcPts val="1542"/>
              </a:lnSpc>
            </a:pPr>
            <a:r>
              <a:rPr lang="en-US" sz="1400" dirty="0">
                <a:solidFill>
                  <a:srgbClr val="000000"/>
                </a:solidFill>
                <a:latin typeface="Open Sans" pitchFamily="34" charset="0"/>
                <a:ea typeface="Open Sans" pitchFamily="34" charset="-122"/>
                <a:cs typeface="Open Sans" pitchFamily="34" charset="-120"/>
              </a:rPr>
              <a:t>www.iscom-bf.net</a:t>
            </a:r>
            <a:endParaRPr lang="en-US" sz="1400" dirty="0"/>
          </a:p>
        </p:txBody>
      </p:sp>
    </p:spTree>
    <p:extLst>
      <p:ext uri="{BB962C8B-B14F-4D97-AF65-F5344CB8AC3E}">
        <p14:creationId xmlns:p14="http://schemas.microsoft.com/office/powerpoint/2010/main" val="3710028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65</TotalTime>
  <Words>544</Words>
  <Application>Microsoft Office PowerPoint</Application>
  <PresentationFormat>Grand écran</PresentationFormat>
  <Paragraphs>89</Paragraphs>
  <Slides>10</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10</vt:i4>
      </vt:variant>
    </vt:vector>
  </HeadingPairs>
  <TitlesOfParts>
    <vt:vector size="17" baseType="lpstr">
      <vt:lpstr>Arial</vt:lpstr>
      <vt:lpstr>Calibri</vt:lpstr>
      <vt:lpstr>Calibri Light</vt:lpstr>
      <vt:lpstr>Crimson Pro Bold</vt:lpstr>
      <vt:lpstr>Crimson Pro Light</vt:lpstr>
      <vt:lpstr>Open Sans</vt:lpstr>
      <vt:lpstr>Thème Office</vt:lpstr>
      <vt:lpstr>Institut Supérieur de la Communication et du Multimédia </vt:lpstr>
      <vt:lpstr>À propos de l'ISCOM </vt:lpstr>
      <vt:lpstr>Présentation PowerPoint</vt:lpstr>
      <vt:lpstr>Présentation PowerPoint</vt:lpstr>
      <vt:lpstr>Présentation PowerPoint</vt:lpstr>
      <vt:lpstr>Présentation PowerPoint</vt:lpstr>
      <vt:lpstr>Présentation PowerPoint</vt:lpstr>
      <vt:lpstr>Modalités d'inscription</vt:lpstr>
      <vt:lpstr>Nos coordonnées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Laeticia</dc:creator>
  <cp:lastModifiedBy>Laeticia</cp:lastModifiedBy>
  <cp:revision>1</cp:revision>
  <dcterms:created xsi:type="dcterms:W3CDTF">2025-09-25T10:41:15Z</dcterms:created>
  <dcterms:modified xsi:type="dcterms:W3CDTF">2025-09-25T11:46:49Z</dcterms:modified>
</cp:coreProperties>
</file>