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Poppins Semi-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946"/>
    <a:srgbClr val="2A8658"/>
    <a:srgbClr val="1C5739"/>
    <a:srgbClr val="47C586"/>
    <a:srgbClr val="33A36B"/>
    <a:srgbClr val="61CD97"/>
    <a:srgbClr val="2C885A"/>
    <a:srgbClr val="236F49"/>
    <a:srgbClr val="2F453E"/>
    <a:srgbClr val="447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22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0AB3EC-90CB-48FE-AB7F-4FF0948A8A5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extBox 19"/>
          <p:cNvSpPr txBox="1"/>
          <p:nvPr/>
        </p:nvSpPr>
        <p:spPr>
          <a:xfrm>
            <a:off x="-17373600" y="2581966"/>
            <a:ext cx="10359077" cy="2324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46"/>
              </a:lnSpc>
              <a:spcBef>
                <a:spcPct val="0"/>
              </a:spcBef>
            </a:pPr>
            <a:r>
              <a:rPr lang="en-US" sz="6628" b="1" spc="33" dirty="0">
                <a:solidFill>
                  <a:srgbClr val="FFFBFB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DEMANDE PARTENARIAT STRATÉGIQUE</a:t>
            </a:r>
          </a:p>
        </p:txBody>
      </p:sp>
      <p:sp>
        <p:nvSpPr>
          <p:cNvPr id="29" name="Ellipse 28"/>
          <p:cNvSpPr/>
          <p:nvPr/>
        </p:nvSpPr>
        <p:spPr>
          <a:xfrm>
            <a:off x="-17373600" y="-8923808"/>
            <a:ext cx="17280000" cy="28080000"/>
          </a:xfrm>
          <a:prstGeom prst="ellipse">
            <a:avLst/>
          </a:prstGeom>
          <a:solidFill>
            <a:srgbClr val="1C57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-17373600" y="-8923808"/>
            <a:ext cx="17280000" cy="28080000"/>
          </a:xfrm>
          <a:prstGeom prst="ellipse">
            <a:avLst/>
          </a:prstGeom>
          <a:solidFill>
            <a:srgbClr val="236F4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-17373600" y="-8896500"/>
            <a:ext cx="17280000" cy="28080000"/>
          </a:xfrm>
          <a:prstGeom prst="ellipse">
            <a:avLst/>
          </a:prstGeom>
          <a:solidFill>
            <a:srgbClr val="2A865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-17373600" y="-8923808"/>
            <a:ext cx="17280000" cy="28080000"/>
          </a:xfrm>
          <a:prstGeom prst="ellipse">
            <a:avLst/>
          </a:prstGeom>
          <a:solidFill>
            <a:srgbClr val="33A36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-17373600" y="-8896500"/>
            <a:ext cx="17280000" cy="28080000"/>
          </a:xfrm>
          <a:prstGeom prst="ellipse">
            <a:avLst/>
          </a:prstGeom>
          <a:solidFill>
            <a:srgbClr val="47C58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-17373600" y="-8929251"/>
            <a:ext cx="17280000" cy="28080000"/>
          </a:xfrm>
          <a:prstGeom prst="ellipse">
            <a:avLst/>
          </a:prstGeom>
          <a:solidFill>
            <a:srgbClr val="47C58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7C0C5050-077F-422B-A8D1-318E050CAE46}"/>
              </a:ext>
            </a:extLst>
          </p:cNvPr>
          <p:cNvSpPr/>
          <p:nvPr/>
        </p:nvSpPr>
        <p:spPr>
          <a:xfrm>
            <a:off x="-17373600" y="-8693345"/>
            <a:ext cx="17280000" cy="28080000"/>
          </a:xfrm>
          <a:prstGeom prst="ellipse">
            <a:avLst/>
          </a:prstGeom>
          <a:solidFill>
            <a:srgbClr val="61CD9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-17373600" y="4127837"/>
            <a:ext cx="559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</a:rPr>
              <a:t>1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D6D9164-B155-4D64-951B-62BEC3CE2A31}"/>
              </a:ext>
            </a:extLst>
          </p:cNvPr>
          <p:cNvSpPr txBox="1"/>
          <p:nvPr/>
        </p:nvSpPr>
        <p:spPr>
          <a:xfrm>
            <a:off x="-17373600" y="5094456"/>
            <a:ext cx="240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LA PROBLEMATIQUE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2FF5D4C4-6CD2-47A8-AAA9-F28028559187}"/>
              </a:ext>
            </a:extLst>
          </p:cNvPr>
          <p:cNvSpPr txBox="1"/>
          <p:nvPr/>
        </p:nvSpPr>
        <p:spPr>
          <a:xfrm>
            <a:off x="-17373600" y="5114313"/>
            <a:ext cx="2400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LA SOLUTION LIFASO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83423D1-99E1-4BA3-BD74-69A5599D5B15}"/>
              </a:ext>
            </a:extLst>
          </p:cNvPr>
          <p:cNvSpPr txBox="1"/>
          <p:nvPr/>
        </p:nvSpPr>
        <p:spPr>
          <a:xfrm>
            <a:off x="-17373600" y="5143500"/>
            <a:ext cx="2400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NOTRE INNOVATION CLÉ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B96F0FC7-D704-4844-B831-40633997292F}"/>
              </a:ext>
            </a:extLst>
          </p:cNvPr>
          <p:cNvSpPr txBox="1"/>
          <p:nvPr/>
        </p:nvSpPr>
        <p:spPr>
          <a:xfrm>
            <a:off x="-17373600" y="5119371"/>
            <a:ext cx="240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L’IMPACT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E959C553-4B9C-4B96-98C5-7DE2E138DA74}"/>
              </a:ext>
            </a:extLst>
          </p:cNvPr>
          <p:cNvSpPr txBox="1"/>
          <p:nvPr/>
        </p:nvSpPr>
        <p:spPr>
          <a:xfrm>
            <a:off x="-17373600" y="5094456"/>
            <a:ext cx="2400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NOTRE INNOVATION CLÉ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1F636294-19A5-447D-82BE-25088E1047E1}"/>
              </a:ext>
            </a:extLst>
          </p:cNvPr>
          <p:cNvSpPr txBox="1"/>
          <p:nvPr/>
        </p:nvSpPr>
        <p:spPr>
          <a:xfrm>
            <a:off x="-17373600" y="5097700"/>
            <a:ext cx="240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 MARCHÉ &amp; L’ÉQUIPE</a:t>
            </a:r>
            <a:endParaRPr lang="fr-FR" b="1" dirty="0">
              <a:solidFill>
                <a:schemeClr val="bg1"/>
              </a:solidFill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5B028A27-5838-46DA-AFD9-677F31275AC7}"/>
              </a:ext>
            </a:extLst>
          </p:cNvPr>
          <p:cNvSpPr txBox="1"/>
          <p:nvPr/>
        </p:nvSpPr>
        <p:spPr>
          <a:xfrm>
            <a:off x="-17373600" y="5071113"/>
            <a:ext cx="240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CONCLUSION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72ECAEC9-07EB-4685-85B6-BF9D339AC034}"/>
              </a:ext>
            </a:extLst>
          </p:cNvPr>
          <p:cNvSpPr txBox="1"/>
          <p:nvPr/>
        </p:nvSpPr>
        <p:spPr>
          <a:xfrm>
            <a:off x="-17373600" y="4127837"/>
            <a:ext cx="559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</a:rPr>
              <a:t>2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55A382E7-D7FA-434F-8CAD-F8BCD8933B8B}"/>
              </a:ext>
            </a:extLst>
          </p:cNvPr>
          <p:cNvSpPr txBox="1"/>
          <p:nvPr/>
        </p:nvSpPr>
        <p:spPr>
          <a:xfrm>
            <a:off x="-17373600" y="4129948"/>
            <a:ext cx="559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</a:rPr>
              <a:t>3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3598DFA-FCB0-482F-B9B9-FE73FE5E69CF}"/>
              </a:ext>
            </a:extLst>
          </p:cNvPr>
          <p:cNvSpPr txBox="1"/>
          <p:nvPr/>
        </p:nvSpPr>
        <p:spPr>
          <a:xfrm>
            <a:off x="-17373600" y="4127837"/>
            <a:ext cx="559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</a:rPr>
              <a:t>4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FFB72E32-EB26-44BC-A841-963A17492F2B}"/>
              </a:ext>
            </a:extLst>
          </p:cNvPr>
          <p:cNvSpPr txBox="1"/>
          <p:nvPr/>
        </p:nvSpPr>
        <p:spPr>
          <a:xfrm>
            <a:off x="-17373600" y="4127837"/>
            <a:ext cx="559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</a:rPr>
              <a:t>5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35B135BF-A139-4EFC-9717-D030F9E2DDA6}"/>
              </a:ext>
            </a:extLst>
          </p:cNvPr>
          <p:cNvSpPr txBox="1"/>
          <p:nvPr/>
        </p:nvSpPr>
        <p:spPr>
          <a:xfrm>
            <a:off x="-17373600" y="4127837"/>
            <a:ext cx="559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</a:rPr>
              <a:t>6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EF289FD9-5BF3-4AD3-8E3E-DEF83150A87C}"/>
              </a:ext>
            </a:extLst>
          </p:cNvPr>
          <p:cNvSpPr txBox="1"/>
          <p:nvPr/>
        </p:nvSpPr>
        <p:spPr>
          <a:xfrm>
            <a:off x="-17373600" y="4127837"/>
            <a:ext cx="559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</a:rPr>
              <a:t>7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79" name="Freeform 3">
            <a:extLst>
              <a:ext uri="{FF2B5EF4-FFF2-40B4-BE49-F238E27FC236}">
                <a16:creationId xmlns:a16="http://schemas.microsoft.com/office/drawing/2014/main" id="{E2845E3B-93A9-4886-AE26-8E1921BD545B}"/>
              </a:ext>
            </a:extLst>
          </p:cNvPr>
          <p:cNvSpPr/>
          <p:nvPr/>
        </p:nvSpPr>
        <p:spPr>
          <a:xfrm>
            <a:off x="6472474" y="3416671"/>
            <a:ext cx="9988867" cy="10264802"/>
          </a:xfrm>
          <a:custGeom>
            <a:avLst/>
            <a:gdLst/>
            <a:ahLst/>
            <a:cxnLst/>
            <a:rect l="l" t="t" r="r" b="b"/>
            <a:pathLst>
              <a:path w="9988867" h="10264802">
                <a:moveTo>
                  <a:pt x="0" y="0"/>
                </a:moveTo>
                <a:lnTo>
                  <a:pt x="9988867" y="0"/>
                </a:lnTo>
                <a:lnTo>
                  <a:pt x="9988867" y="10264802"/>
                </a:lnTo>
                <a:lnTo>
                  <a:pt x="0" y="10264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78" t="-54873" r="-9352" b="-72390"/>
            </a:stretch>
          </a:blipFill>
        </p:spPr>
      </p:sp>
      <p:grpSp>
        <p:nvGrpSpPr>
          <p:cNvPr id="80" name="Group 4">
            <a:extLst>
              <a:ext uri="{FF2B5EF4-FFF2-40B4-BE49-F238E27FC236}">
                <a16:creationId xmlns:a16="http://schemas.microsoft.com/office/drawing/2014/main" id="{DF1474D3-E319-4173-9C0E-1630BE04AD9F}"/>
              </a:ext>
            </a:extLst>
          </p:cNvPr>
          <p:cNvGrpSpPr/>
          <p:nvPr/>
        </p:nvGrpSpPr>
        <p:grpSpPr>
          <a:xfrm rot="5400000">
            <a:off x="4750073" y="-2881063"/>
            <a:ext cx="8787853" cy="21259800"/>
            <a:chOff x="0" y="0"/>
            <a:chExt cx="3769508" cy="4130972"/>
          </a:xfrm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D0AF03B6-8D73-4F45-B3EA-E7CB43669B31}"/>
                </a:ext>
              </a:extLst>
            </p:cNvPr>
            <p:cNvSpPr/>
            <p:nvPr/>
          </p:nvSpPr>
          <p:spPr>
            <a:xfrm>
              <a:off x="0" y="0"/>
              <a:ext cx="3769508" cy="4130971"/>
            </a:xfrm>
            <a:custGeom>
              <a:avLst/>
              <a:gdLst/>
              <a:ahLst/>
              <a:cxnLst/>
              <a:rect l="l" t="t" r="r" b="b"/>
              <a:pathLst>
                <a:path w="3769508" h="4130971">
                  <a:moveTo>
                    <a:pt x="0" y="0"/>
                  </a:moveTo>
                  <a:lnTo>
                    <a:pt x="3769508" y="0"/>
                  </a:lnTo>
                  <a:lnTo>
                    <a:pt x="3769508" y="4130971"/>
                  </a:lnTo>
                  <a:lnTo>
                    <a:pt x="0" y="4130971"/>
                  </a:lnTo>
                  <a:close/>
                </a:path>
              </a:pathLst>
            </a:custGeom>
            <a:solidFill>
              <a:srgbClr val="1C5739">
                <a:alpha val="80000"/>
              </a:srgbClr>
            </a:solidFill>
          </p:spPr>
        </p:sp>
        <p:sp>
          <p:nvSpPr>
            <p:cNvPr id="82" name="TextBox 6">
              <a:extLst>
                <a:ext uri="{FF2B5EF4-FFF2-40B4-BE49-F238E27FC236}">
                  <a16:creationId xmlns:a16="http://schemas.microsoft.com/office/drawing/2014/main" id="{2298B28E-2344-4E57-A96D-09E11B3E036F}"/>
                </a:ext>
              </a:extLst>
            </p:cNvPr>
            <p:cNvSpPr txBox="1"/>
            <p:nvPr/>
          </p:nvSpPr>
          <p:spPr>
            <a:xfrm>
              <a:off x="0" y="-19050"/>
              <a:ext cx="3769508" cy="41500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3" name="Freeform 11">
            <a:extLst>
              <a:ext uri="{FF2B5EF4-FFF2-40B4-BE49-F238E27FC236}">
                <a16:creationId xmlns:a16="http://schemas.microsoft.com/office/drawing/2014/main" id="{983E0DD1-662A-46EA-8888-07A35992FDCB}"/>
              </a:ext>
            </a:extLst>
          </p:cNvPr>
          <p:cNvSpPr/>
          <p:nvPr/>
        </p:nvSpPr>
        <p:spPr>
          <a:xfrm>
            <a:off x="885937" y="3416671"/>
            <a:ext cx="3533663" cy="1100395"/>
          </a:xfrm>
          <a:custGeom>
            <a:avLst/>
            <a:gdLst/>
            <a:ahLst/>
            <a:cxnLst/>
            <a:rect l="l" t="t" r="r" b="b"/>
            <a:pathLst>
              <a:path w="3533663" h="1100395">
                <a:moveTo>
                  <a:pt x="0" y="0"/>
                </a:moveTo>
                <a:lnTo>
                  <a:pt x="3533664" y="0"/>
                </a:lnTo>
                <a:lnTo>
                  <a:pt x="3533664" y="1100396"/>
                </a:lnTo>
                <a:lnTo>
                  <a:pt x="0" y="1100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517" t="-59490" r="-101911" b="-33363"/>
            </a:stretch>
          </a:blipFill>
        </p:spPr>
      </p:sp>
      <p:sp>
        <p:nvSpPr>
          <p:cNvPr id="84" name="Freeform 18">
            <a:extLst>
              <a:ext uri="{FF2B5EF4-FFF2-40B4-BE49-F238E27FC236}">
                <a16:creationId xmlns:a16="http://schemas.microsoft.com/office/drawing/2014/main" id="{E32301AA-579E-408A-AC93-BE323AE9EC86}"/>
              </a:ext>
            </a:extLst>
          </p:cNvPr>
          <p:cNvSpPr/>
          <p:nvPr/>
        </p:nvSpPr>
        <p:spPr>
          <a:xfrm>
            <a:off x="-1280367" y="4648368"/>
            <a:ext cx="8626415" cy="5414772"/>
          </a:xfrm>
          <a:custGeom>
            <a:avLst/>
            <a:gdLst/>
            <a:ahLst/>
            <a:cxnLst/>
            <a:rect l="l" t="t" r="r" b="b"/>
            <a:pathLst>
              <a:path w="4881958" h="3392547">
                <a:moveTo>
                  <a:pt x="0" y="0"/>
                </a:moveTo>
                <a:lnTo>
                  <a:pt x="4881958" y="0"/>
                </a:lnTo>
                <a:lnTo>
                  <a:pt x="4881958" y="3392547"/>
                </a:lnTo>
                <a:lnTo>
                  <a:pt x="0" y="33925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5" name="TextBox 19">
            <a:extLst>
              <a:ext uri="{FF2B5EF4-FFF2-40B4-BE49-F238E27FC236}">
                <a16:creationId xmlns:a16="http://schemas.microsoft.com/office/drawing/2014/main" id="{65101B93-DE24-4525-B1A2-272344BCAD00}"/>
              </a:ext>
            </a:extLst>
          </p:cNvPr>
          <p:cNvSpPr txBox="1"/>
          <p:nvPr/>
        </p:nvSpPr>
        <p:spPr>
          <a:xfrm>
            <a:off x="3352800" y="1047363"/>
            <a:ext cx="13411200" cy="2280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146"/>
              </a:lnSpc>
              <a:spcBef>
                <a:spcPct val="0"/>
              </a:spcBef>
            </a:pPr>
            <a:r>
              <a:rPr lang="fr-FR" sz="6628" b="1" spc="33" dirty="0">
                <a:solidFill>
                  <a:srgbClr val="1C5739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LA LOGISTIQUE DU DERNIER KM REPENSÉE POUR TOUS</a:t>
            </a:r>
            <a:endParaRPr lang="en-US" sz="6628" b="1" spc="33" dirty="0">
              <a:solidFill>
                <a:srgbClr val="1C5739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B73AD4DA-8244-477A-8AE1-27B7CC3BBD1B}"/>
              </a:ext>
            </a:extLst>
          </p:cNvPr>
          <p:cNvSpPr txBox="1"/>
          <p:nvPr/>
        </p:nvSpPr>
        <p:spPr>
          <a:xfrm>
            <a:off x="-8051975" y="5556121"/>
            <a:ext cx="240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 MARCHÉ</a:t>
            </a:r>
            <a:endParaRPr lang="fr-FR" b="1" dirty="0">
              <a:solidFill>
                <a:schemeClr val="bg1"/>
              </a:solidFill>
              <a:latin typeface="Poppins Semi-Bold" panose="020B0604020202020204" charset="0"/>
              <a:cs typeface="Poppins Semi-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473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890016" y="2581966"/>
            <a:ext cx="10359077" cy="2324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46"/>
              </a:lnSpc>
              <a:spcBef>
                <a:spcPct val="0"/>
              </a:spcBef>
            </a:pPr>
            <a:r>
              <a:rPr lang="en-US" sz="6628" b="1" spc="33" dirty="0">
                <a:solidFill>
                  <a:srgbClr val="FFFBFB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DEMANDE PARTENARIAT STRATÉGIQUE</a:t>
            </a:r>
          </a:p>
        </p:txBody>
      </p:sp>
      <p:sp>
        <p:nvSpPr>
          <p:cNvPr id="29" name="Ellipse 28"/>
          <p:cNvSpPr/>
          <p:nvPr/>
        </p:nvSpPr>
        <p:spPr>
          <a:xfrm>
            <a:off x="972218" y="-8881352"/>
            <a:ext cx="17280000" cy="28080000"/>
          </a:xfrm>
          <a:prstGeom prst="ellipse">
            <a:avLst/>
          </a:prstGeom>
          <a:solidFill>
            <a:srgbClr val="1C57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-1659860" y="-8923808"/>
            <a:ext cx="17280000" cy="28080000"/>
          </a:xfrm>
          <a:prstGeom prst="ellipse">
            <a:avLst/>
          </a:prstGeom>
          <a:solidFill>
            <a:srgbClr val="236F4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-4269860" y="-8896500"/>
            <a:ext cx="17280000" cy="28080000"/>
          </a:xfrm>
          <a:prstGeom prst="ellipse">
            <a:avLst/>
          </a:prstGeom>
          <a:solidFill>
            <a:srgbClr val="2A865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-6825926" y="-8923808"/>
            <a:ext cx="17280000" cy="28080000"/>
          </a:xfrm>
          <a:prstGeom prst="ellipse">
            <a:avLst/>
          </a:prstGeom>
          <a:solidFill>
            <a:srgbClr val="33A36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-9474654" y="-8896500"/>
            <a:ext cx="17280000" cy="28080000"/>
          </a:xfrm>
          <a:prstGeom prst="ellipse">
            <a:avLst/>
          </a:prstGeom>
          <a:solidFill>
            <a:srgbClr val="47C58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-12042482" y="-8929251"/>
            <a:ext cx="17280000" cy="28080000"/>
          </a:xfrm>
          <a:prstGeom prst="ellipse">
            <a:avLst/>
          </a:prstGeom>
          <a:solidFill>
            <a:srgbClr val="47C58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7C0C5050-077F-422B-A8D1-318E050CAE46}"/>
              </a:ext>
            </a:extLst>
          </p:cNvPr>
          <p:cNvSpPr/>
          <p:nvPr/>
        </p:nvSpPr>
        <p:spPr>
          <a:xfrm>
            <a:off x="-14732286" y="-8693345"/>
            <a:ext cx="17280000" cy="28080000"/>
          </a:xfrm>
          <a:prstGeom prst="ellipse">
            <a:avLst/>
          </a:prstGeom>
          <a:solidFill>
            <a:srgbClr val="61CD9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1167609" y="4127837"/>
            <a:ext cx="559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</a:rPr>
              <a:t>1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D6D9164-B155-4D64-951B-62BEC3CE2A31}"/>
              </a:ext>
            </a:extLst>
          </p:cNvPr>
          <p:cNvSpPr txBox="1"/>
          <p:nvPr/>
        </p:nvSpPr>
        <p:spPr>
          <a:xfrm>
            <a:off x="147012" y="5094456"/>
            <a:ext cx="240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LA PROBLEMATIQUE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2FF5D4C4-6CD2-47A8-AAA9-F28028559187}"/>
              </a:ext>
            </a:extLst>
          </p:cNvPr>
          <p:cNvSpPr txBox="1"/>
          <p:nvPr/>
        </p:nvSpPr>
        <p:spPr>
          <a:xfrm>
            <a:off x="2687753" y="5114313"/>
            <a:ext cx="2400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LA SOLUTION LIFASO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83423D1-99E1-4BA3-BD74-69A5599D5B15}"/>
              </a:ext>
            </a:extLst>
          </p:cNvPr>
          <p:cNvSpPr txBox="1"/>
          <p:nvPr/>
        </p:nvSpPr>
        <p:spPr>
          <a:xfrm>
            <a:off x="5344179" y="5143500"/>
            <a:ext cx="2400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NOTRE INNOVATION CLÉ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B96F0FC7-D704-4844-B831-40633997292F}"/>
              </a:ext>
            </a:extLst>
          </p:cNvPr>
          <p:cNvSpPr txBox="1"/>
          <p:nvPr/>
        </p:nvSpPr>
        <p:spPr>
          <a:xfrm>
            <a:off x="7821351" y="5119371"/>
            <a:ext cx="240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L’IMPACT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1F636294-19A5-447D-82BE-25088E1047E1}"/>
              </a:ext>
            </a:extLst>
          </p:cNvPr>
          <p:cNvSpPr txBox="1"/>
          <p:nvPr/>
        </p:nvSpPr>
        <p:spPr>
          <a:xfrm>
            <a:off x="10571415" y="5175366"/>
            <a:ext cx="240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 MARCHÉ</a:t>
            </a:r>
            <a:endParaRPr lang="fr-FR" b="1" dirty="0">
              <a:solidFill>
                <a:schemeClr val="bg1"/>
              </a:solidFill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5B028A27-5838-46DA-AFD9-677F31275AC7}"/>
              </a:ext>
            </a:extLst>
          </p:cNvPr>
          <p:cNvSpPr txBox="1"/>
          <p:nvPr/>
        </p:nvSpPr>
        <p:spPr>
          <a:xfrm>
            <a:off x="13127173" y="5252812"/>
            <a:ext cx="240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CONCLUSION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72ECAEC9-07EB-4685-85B6-BF9D339AC034}"/>
              </a:ext>
            </a:extLst>
          </p:cNvPr>
          <p:cNvSpPr txBox="1"/>
          <p:nvPr/>
        </p:nvSpPr>
        <p:spPr>
          <a:xfrm>
            <a:off x="3588856" y="4127837"/>
            <a:ext cx="559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</a:rPr>
              <a:t>2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55A382E7-D7FA-434F-8CAD-F8BCD8933B8B}"/>
              </a:ext>
            </a:extLst>
          </p:cNvPr>
          <p:cNvSpPr txBox="1"/>
          <p:nvPr/>
        </p:nvSpPr>
        <p:spPr>
          <a:xfrm>
            <a:off x="6221842" y="4129948"/>
            <a:ext cx="559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</a:rPr>
              <a:t>3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3598DFA-FCB0-482F-B9B9-FE73FE5E69CF}"/>
              </a:ext>
            </a:extLst>
          </p:cNvPr>
          <p:cNvSpPr txBox="1"/>
          <p:nvPr/>
        </p:nvSpPr>
        <p:spPr>
          <a:xfrm>
            <a:off x="8915400" y="4127837"/>
            <a:ext cx="559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</a:rPr>
              <a:t>4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FFB72E32-EB26-44BC-A841-963A17492F2B}"/>
              </a:ext>
            </a:extLst>
          </p:cNvPr>
          <p:cNvSpPr txBox="1"/>
          <p:nvPr/>
        </p:nvSpPr>
        <p:spPr>
          <a:xfrm>
            <a:off x="11479642" y="4127837"/>
            <a:ext cx="559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</a:rPr>
              <a:t>5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35B135BF-A139-4EFC-9717-D030F9E2DDA6}"/>
              </a:ext>
            </a:extLst>
          </p:cNvPr>
          <p:cNvSpPr txBox="1"/>
          <p:nvPr/>
        </p:nvSpPr>
        <p:spPr>
          <a:xfrm>
            <a:off x="14097000" y="4127837"/>
            <a:ext cx="559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</a:rPr>
              <a:t>6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3AF0CF9F-4684-4F67-9A6E-CB39A57AC968}"/>
              </a:ext>
            </a:extLst>
          </p:cNvPr>
          <p:cNvSpPr txBox="1"/>
          <p:nvPr/>
        </p:nvSpPr>
        <p:spPr>
          <a:xfrm>
            <a:off x="-6825926" y="-914738"/>
            <a:ext cx="2781370" cy="914738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146"/>
              </a:lnSpc>
              <a:spcBef>
                <a:spcPct val="0"/>
              </a:spcBef>
            </a:pPr>
            <a:r>
              <a:rPr lang="fr-FR" sz="1100" b="1" spc="33" dirty="0">
                <a:solidFill>
                  <a:srgbClr val="FFFBFB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LA LOGISTIQUE DE  CONFIANCE </a:t>
            </a:r>
            <a:endParaRPr lang="en-US" sz="1100" b="1" spc="33" dirty="0">
              <a:solidFill>
                <a:srgbClr val="FFFBFB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</p:spTree>
    <p:extLst>
      <p:ext uri="{BB962C8B-B14F-4D97-AF65-F5344CB8AC3E}">
        <p14:creationId xmlns:p14="http://schemas.microsoft.com/office/powerpoint/2010/main" val="36900389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5">
            <a:extLst>
              <a:ext uri="{FF2B5EF4-FFF2-40B4-BE49-F238E27FC236}">
                <a16:creationId xmlns:a16="http://schemas.microsoft.com/office/drawing/2014/main" id="{55AA2757-3955-45A1-84EA-8B5AD82C6F70}"/>
              </a:ext>
            </a:extLst>
          </p:cNvPr>
          <p:cNvGrpSpPr/>
          <p:nvPr/>
        </p:nvGrpSpPr>
        <p:grpSpPr>
          <a:xfrm>
            <a:off x="0" y="8460"/>
            <a:ext cx="18288000" cy="10454220"/>
            <a:chOff x="0" y="0"/>
            <a:chExt cx="1286038" cy="2976105"/>
          </a:xfrm>
          <a:solidFill>
            <a:srgbClr val="1B5946"/>
          </a:solidFill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766A170B-7DA5-435E-A1C2-36CA34DC7C0A}"/>
                </a:ext>
              </a:extLst>
            </p:cNvPr>
            <p:cNvSpPr/>
            <p:nvPr/>
          </p:nvSpPr>
          <p:spPr>
            <a:xfrm>
              <a:off x="0" y="0"/>
              <a:ext cx="1286038" cy="2976105"/>
            </a:xfrm>
            <a:custGeom>
              <a:avLst/>
              <a:gdLst/>
              <a:ahLst/>
              <a:cxnLst/>
              <a:rect l="l" t="t" r="r" b="b"/>
              <a:pathLst>
                <a:path w="1286038" h="2976105">
                  <a:moveTo>
                    <a:pt x="0" y="0"/>
                  </a:moveTo>
                  <a:lnTo>
                    <a:pt x="1286038" y="0"/>
                  </a:lnTo>
                  <a:lnTo>
                    <a:pt x="1286038" y="2976105"/>
                  </a:lnTo>
                  <a:lnTo>
                    <a:pt x="0" y="2976105"/>
                  </a:lnTo>
                  <a:close/>
                </a:path>
              </a:pathLst>
            </a:custGeom>
            <a:grpFill/>
          </p:spPr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9EE6847C-4C91-47EE-9902-08342E606875}"/>
                </a:ext>
              </a:extLst>
            </p:cNvPr>
            <p:cNvSpPr txBox="1"/>
            <p:nvPr/>
          </p:nvSpPr>
          <p:spPr>
            <a:xfrm>
              <a:off x="0" y="-19050"/>
              <a:ext cx="1286038" cy="299515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D55C246F-36EB-446C-9BF5-9F16AF7237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3" t="16597" r="4805" b="12036"/>
          <a:stretch/>
        </p:blipFill>
        <p:spPr>
          <a:xfrm>
            <a:off x="-948261" y="3238500"/>
            <a:ext cx="7945803" cy="5914555"/>
          </a:xfrm>
          <a:prstGeom prst="roundRect">
            <a:avLst/>
          </a:prstGeom>
          <a:effectLst>
            <a:outerShdw blurRad="50800" dist="190500" dir="2700000" algn="tl" rotWithShape="0">
              <a:prstClr val="black">
                <a:alpha val="41000"/>
              </a:prstClr>
            </a:outerShdw>
          </a:effectLst>
        </p:spPr>
      </p:pic>
      <p:sp>
        <p:nvSpPr>
          <p:cNvPr id="35" name="Ellipse 34"/>
          <p:cNvSpPr/>
          <p:nvPr/>
        </p:nvSpPr>
        <p:spPr>
          <a:xfrm>
            <a:off x="16191936" y="23280"/>
            <a:ext cx="900000" cy="900000"/>
          </a:xfrm>
          <a:prstGeom prst="ellipse">
            <a:avLst/>
          </a:prstGeom>
          <a:solidFill>
            <a:srgbClr val="236F4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15238873" y="23280"/>
            <a:ext cx="900000" cy="900000"/>
          </a:xfrm>
          <a:prstGeom prst="ellipse">
            <a:avLst/>
          </a:prstGeom>
          <a:solidFill>
            <a:srgbClr val="2A865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4312342" y="8460"/>
            <a:ext cx="900000" cy="900000"/>
          </a:xfrm>
          <a:prstGeom prst="ellipse">
            <a:avLst/>
          </a:prstGeom>
          <a:solidFill>
            <a:srgbClr val="33A36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13372545" y="23280"/>
            <a:ext cx="900000" cy="900000"/>
          </a:xfrm>
          <a:prstGeom prst="ellipse">
            <a:avLst/>
          </a:prstGeom>
          <a:solidFill>
            <a:srgbClr val="47C58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12439381" y="38940"/>
            <a:ext cx="900000" cy="900000"/>
          </a:xfrm>
          <a:prstGeom prst="ellipse">
            <a:avLst/>
          </a:prstGeom>
          <a:solidFill>
            <a:srgbClr val="47C58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7C0C5050-077F-422B-A8D1-318E050CAE46}"/>
              </a:ext>
            </a:extLst>
          </p:cNvPr>
          <p:cNvSpPr/>
          <p:nvPr/>
        </p:nvSpPr>
        <p:spPr>
          <a:xfrm>
            <a:off x="11507742" y="38940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C5739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1771480" y="227330"/>
            <a:ext cx="28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rgbClr val="1C5739"/>
                </a:solidFill>
              </a:rPr>
              <a:t>1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72ECAEC9-07EB-4685-85B6-BF9D339AC034}"/>
              </a:ext>
            </a:extLst>
          </p:cNvPr>
          <p:cNvSpPr txBox="1"/>
          <p:nvPr/>
        </p:nvSpPr>
        <p:spPr>
          <a:xfrm>
            <a:off x="12701960" y="227330"/>
            <a:ext cx="28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55A382E7-D7FA-434F-8CAD-F8BCD8933B8B}"/>
              </a:ext>
            </a:extLst>
          </p:cNvPr>
          <p:cNvSpPr txBox="1"/>
          <p:nvPr/>
        </p:nvSpPr>
        <p:spPr>
          <a:xfrm>
            <a:off x="13601960" y="189230"/>
            <a:ext cx="287647" cy="52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3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3598DFA-FCB0-482F-B9B9-FE73FE5E69CF}"/>
              </a:ext>
            </a:extLst>
          </p:cNvPr>
          <p:cNvSpPr txBox="1"/>
          <p:nvPr/>
        </p:nvSpPr>
        <p:spPr>
          <a:xfrm>
            <a:off x="14577346" y="227330"/>
            <a:ext cx="228600" cy="52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4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FFB72E32-EB26-44BC-A841-963A17492F2B}"/>
              </a:ext>
            </a:extLst>
          </p:cNvPr>
          <p:cNvSpPr txBox="1"/>
          <p:nvPr/>
        </p:nvSpPr>
        <p:spPr>
          <a:xfrm>
            <a:off x="15532093" y="227330"/>
            <a:ext cx="279979" cy="52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5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35B135BF-A139-4EFC-9717-D030F9E2DDA6}"/>
              </a:ext>
            </a:extLst>
          </p:cNvPr>
          <p:cNvSpPr txBox="1"/>
          <p:nvPr/>
        </p:nvSpPr>
        <p:spPr>
          <a:xfrm>
            <a:off x="16443674" y="212090"/>
            <a:ext cx="279979" cy="52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6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F89AD3F4-9386-4016-A8BB-CD6B652D4DF5}"/>
              </a:ext>
            </a:extLst>
          </p:cNvPr>
          <p:cNvSpPr txBox="1"/>
          <p:nvPr/>
        </p:nvSpPr>
        <p:spPr>
          <a:xfrm>
            <a:off x="277306" y="833572"/>
            <a:ext cx="8576068" cy="1047594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146"/>
              </a:lnSpc>
              <a:spcBef>
                <a:spcPct val="0"/>
              </a:spcBef>
            </a:pPr>
            <a:r>
              <a:rPr lang="fr-FR" sz="4400" b="1" spc="33" dirty="0">
                <a:solidFill>
                  <a:srgbClr val="FFFBFB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LA LOGISTIQUE DE  CONFIANCE </a:t>
            </a:r>
            <a:endParaRPr lang="en-US" sz="4400" b="1" spc="33" dirty="0">
              <a:solidFill>
                <a:srgbClr val="FFFBFB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1A279295-EDEB-4425-9B86-E9751B2A5DA3}"/>
              </a:ext>
            </a:extLst>
          </p:cNvPr>
          <p:cNvSpPr txBox="1"/>
          <p:nvPr/>
        </p:nvSpPr>
        <p:spPr>
          <a:xfrm>
            <a:off x="8462289" y="2313211"/>
            <a:ext cx="9222686" cy="1723549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Malgré le nombre croissant de société de livraison, PME et clients font toujours face à des retards, un manque de suivi et une confiance limitée. Résultat : </a:t>
            </a:r>
            <a:r>
              <a:rPr lang="fr-FR" sz="2800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le e-commerce avance au ralenti</a:t>
            </a:r>
            <a:endParaRPr lang="fr-FR" sz="2800" dirty="0">
              <a:solidFill>
                <a:schemeClr val="bg1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pic>
        <p:nvPicPr>
          <p:cNvPr id="12" name="Graphique 11" descr="Chariot de courses avec un remplissage uni">
            <a:extLst>
              <a:ext uri="{FF2B5EF4-FFF2-40B4-BE49-F238E27FC236}">
                <a16:creationId xmlns:a16="http://schemas.microsoft.com/office/drawing/2014/main" id="{E5CFEED2-D359-4909-A49D-A6EC03CA2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6062" y="1062817"/>
            <a:ext cx="914400" cy="914400"/>
          </a:xfrm>
          <a:prstGeom prst="rect">
            <a:avLst/>
          </a:prstGeom>
        </p:spPr>
      </p:pic>
      <p:grpSp>
        <p:nvGrpSpPr>
          <p:cNvPr id="54" name="Group 20">
            <a:extLst>
              <a:ext uri="{FF2B5EF4-FFF2-40B4-BE49-F238E27FC236}">
                <a16:creationId xmlns:a16="http://schemas.microsoft.com/office/drawing/2014/main" id="{5C222F17-DA24-4E30-AD1E-9ACA38F81D58}"/>
              </a:ext>
            </a:extLst>
          </p:cNvPr>
          <p:cNvGrpSpPr/>
          <p:nvPr/>
        </p:nvGrpSpPr>
        <p:grpSpPr>
          <a:xfrm>
            <a:off x="8067445" y="5020405"/>
            <a:ext cx="3197428" cy="1484687"/>
            <a:chOff x="-409535" y="476278"/>
            <a:chExt cx="4074414" cy="1447165"/>
          </a:xfrm>
          <a:effectLst>
            <a:outerShdw blurRad="50800" dist="38100" algn="l" rotWithShape="0">
              <a:prstClr val="black">
                <a:alpha val="29000"/>
              </a:prstClr>
            </a:outerShdw>
          </a:effectLst>
        </p:grpSpPr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69A4996A-C6CB-4350-88BA-2486B7153332}"/>
                </a:ext>
              </a:extLst>
            </p:cNvPr>
            <p:cNvSpPr/>
            <p:nvPr/>
          </p:nvSpPr>
          <p:spPr>
            <a:xfrm>
              <a:off x="-409535" y="476278"/>
              <a:ext cx="4074414" cy="1447165"/>
            </a:xfrm>
            <a:custGeom>
              <a:avLst/>
              <a:gdLst/>
              <a:ahLst/>
              <a:cxnLst/>
              <a:rect l="l" t="t" r="r" b="b"/>
              <a:pathLst>
                <a:path w="4074414" h="1447165">
                  <a:moveTo>
                    <a:pt x="33503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165"/>
                    <a:pt x="0" y="1447165"/>
                    <a:pt x="0" y="1447165"/>
                  </a:cubicBezTo>
                  <a:cubicBezTo>
                    <a:pt x="3350387" y="1447165"/>
                    <a:pt x="3350387" y="1447165"/>
                    <a:pt x="3350387" y="1447165"/>
                  </a:cubicBezTo>
                  <a:cubicBezTo>
                    <a:pt x="3749294" y="1447165"/>
                    <a:pt x="4074414" y="1122172"/>
                    <a:pt x="4074414" y="723519"/>
                  </a:cubicBezTo>
                  <a:cubicBezTo>
                    <a:pt x="4074414" y="324866"/>
                    <a:pt x="3749294" y="0"/>
                    <a:pt x="3350387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F53B8FF2-F56A-49A7-B3F4-576EE845B939}"/>
              </a:ext>
            </a:extLst>
          </p:cNvPr>
          <p:cNvSpPr/>
          <p:nvPr/>
        </p:nvSpPr>
        <p:spPr>
          <a:xfrm>
            <a:off x="9196826" y="5188556"/>
            <a:ext cx="2075679" cy="1286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1C573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Retards de livraison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162A5B4-AF66-46BF-A556-4AC5DEC5D859}"/>
              </a:ext>
            </a:extLst>
          </p:cNvPr>
          <p:cNvSpPr/>
          <p:nvPr/>
        </p:nvSpPr>
        <p:spPr>
          <a:xfrm>
            <a:off x="7381404" y="4900851"/>
            <a:ext cx="1905000" cy="18337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6" name="Group 20">
            <a:extLst>
              <a:ext uri="{FF2B5EF4-FFF2-40B4-BE49-F238E27FC236}">
                <a16:creationId xmlns:a16="http://schemas.microsoft.com/office/drawing/2014/main" id="{BCE947B6-5126-4534-9C68-A5DA58A2B131}"/>
              </a:ext>
            </a:extLst>
          </p:cNvPr>
          <p:cNvGrpSpPr/>
          <p:nvPr/>
        </p:nvGrpSpPr>
        <p:grpSpPr>
          <a:xfrm>
            <a:off x="12236365" y="8502490"/>
            <a:ext cx="5656712" cy="1594010"/>
            <a:chOff x="-409535" y="476278"/>
            <a:chExt cx="4074414" cy="1447165"/>
          </a:xfrm>
          <a:effectLst>
            <a:outerShdw blurRad="50800" dist="38100" algn="l" rotWithShape="0">
              <a:prstClr val="black">
                <a:alpha val="29000"/>
              </a:prstClr>
            </a:outerShdw>
          </a:effectLst>
        </p:grpSpPr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7E073050-D849-442B-80E6-115A0F23D6FC}"/>
                </a:ext>
              </a:extLst>
            </p:cNvPr>
            <p:cNvSpPr/>
            <p:nvPr/>
          </p:nvSpPr>
          <p:spPr>
            <a:xfrm>
              <a:off x="-409535" y="476278"/>
              <a:ext cx="4074414" cy="1447165"/>
            </a:xfrm>
            <a:custGeom>
              <a:avLst/>
              <a:gdLst/>
              <a:ahLst/>
              <a:cxnLst/>
              <a:rect l="l" t="t" r="r" b="b"/>
              <a:pathLst>
                <a:path w="4074414" h="1447165">
                  <a:moveTo>
                    <a:pt x="33503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165"/>
                    <a:pt x="0" y="1447165"/>
                    <a:pt x="0" y="1447165"/>
                  </a:cubicBezTo>
                  <a:cubicBezTo>
                    <a:pt x="3350387" y="1447165"/>
                    <a:pt x="3350387" y="1447165"/>
                    <a:pt x="3350387" y="1447165"/>
                  </a:cubicBezTo>
                  <a:cubicBezTo>
                    <a:pt x="3749294" y="1447165"/>
                    <a:pt x="4074414" y="1122172"/>
                    <a:pt x="4074414" y="723519"/>
                  </a:cubicBezTo>
                  <a:cubicBezTo>
                    <a:pt x="4074414" y="324866"/>
                    <a:pt x="3749294" y="0"/>
                    <a:pt x="3350387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id="65" name="Ellipse 64">
            <a:extLst>
              <a:ext uri="{FF2B5EF4-FFF2-40B4-BE49-F238E27FC236}">
                <a16:creationId xmlns:a16="http://schemas.microsoft.com/office/drawing/2014/main" id="{B8EC666F-199A-41DB-B218-96CE6AF68AA5}"/>
              </a:ext>
            </a:extLst>
          </p:cNvPr>
          <p:cNvSpPr/>
          <p:nvPr/>
        </p:nvSpPr>
        <p:spPr>
          <a:xfrm>
            <a:off x="11516135" y="8414273"/>
            <a:ext cx="1905000" cy="18337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EABDC80-E142-4A3B-B5CB-0DAD39F2A256}"/>
              </a:ext>
            </a:extLst>
          </p:cNvPr>
          <p:cNvSpPr/>
          <p:nvPr/>
        </p:nvSpPr>
        <p:spPr>
          <a:xfrm>
            <a:off x="13325148" y="8420100"/>
            <a:ext cx="4667396" cy="17333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rgbClr val="1C573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Pertes de temps &amp; d’argent pour les e-commerçants et particuliers</a:t>
            </a:r>
          </a:p>
        </p:txBody>
      </p:sp>
      <p:grpSp>
        <p:nvGrpSpPr>
          <p:cNvPr id="66" name="Group 20">
            <a:extLst>
              <a:ext uri="{FF2B5EF4-FFF2-40B4-BE49-F238E27FC236}">
                <a16:creationId xmlns:a16="http://schemas.microsoft.com/office/drawing/2014/main" id="{91A69518-5FBD-4693-AC50-C9A63644F280}"/>
              </a:ext>
            </a:extLst>
          </p:cNvPr>
          <p:cNvGrpSpPr/>
          <p:nvPr/>
        </p:nvGrpSpPr>
        <p:grpSpPr>
          <a:xfrm>
            <a:off x="10049438" y="6783013"/>
            <a:ext cx="4527908" cy="1484687"/>
            <a:chOff x="-409535" y="476278"/>
            <a:chExt cx="4074414" cy="1447165"/>
          </a:xfrm>
          <a:effectLst>
            <a:outerShdw blurRad="50800" dist="38100" algn="l" rotWithShape="0">
              <a:prstClr val="black">
                <a:alpha val="29000"/>
              </a:prstClr>
            </a:outerShdw>
          </a:effectLst>
        </p:grpSpPr>
        <p:sp>
          <p:nvSpPr>
            <p:cNvPr id="67" name="Freeform 21">
              <a:extLst>
                <a:ext uri="{FF2B5EF4-FFF2-40B4-BE49-F238E27FC236}">
                  <a16:creationId xmlns:a16="http://schemas.microsoft.com/office/drawing/2014/main" id="{56596AAC-FD1B-4779-BEC0-E63D5472C9CC}"/>
                </a:ext>
              </a:extLst>
            </p:cNvPr>
            <p:cNvSpPr/>
            <p:nvPr/>
          </p:nvSpPr>
          <p:spPr>
            <a:xfrm>
              <a:off x="-409535" y="476278"/>
              <a:ext cx="4074414" cy="1447165"/>
            </a:xfrm>
            <a:custGeom>
              <a:avLst/>
              <a:gdLst/>
              <a:ahLst/>
              <a:cxnLst/>
              <a:rect l="l" t="t" r="r" b="b"/>
              <a:pathLst>
                <a:path w="4074414" h="1447165">
                  <a:moveTo>
                    <a:pt x="33503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165"/>
                    <a:pt x="0" y="1447165"/>
                    <a:pt x="0" y="1447165"/>
                  </a:cubicBezTo>
                  <a:cubicBezTo>
                    <a:pt x="3350387" y="1447165"/>
                    <a:pt x="3350387" y="1447165"/>
                    <a:pt x="3350387" y="1447165"/>
                  </a:cubicBezTo>
                  <a:cubicBezTo>
                    <a:pt x="3749294" y="1447165"/>
                    <a:pt x="4074414" y="1122172"/>
                    <a:pt x="4074414" y="723519"/>
                  </a:cubicBezTo>
                  <a:cubicBezTo>
                    <a:pt x="4074414" y="324866"/>
                    <a:pt x="3749294" y="0"/>
                    <a:pt x="3350387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id="68" name="Ellipse 67">
            <a:extLst>
              <a:ext uri="{FF2B5EF4-FFF2-40B4-BE49-F238E27FC236}">
                <a16:creationId xmlns:a16="http://schemas.microsoft.com/office/drawing/2014/main" id="{BEDCB1F4-C1CD-424D-BAF4-3075D97533EC}"/>
              </a:ext>
            </a:extLst>
          </p:cNvPr>
          <p:cNvSpPr/>
          <p:nvPr/>
        </p:nvSpPr>
        <p:spPr>
          <a:xfrm>
            <a:off x="9363397" y="6662513"/>
            <a:ext cx="1905000" cy="18337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E592DAEF-26E9-420B-8D34-64AEF4D5163F}"/>
              </a:ext>
            </a:extLst>
          </p:cNvPr>
          <p:cNvSpPr/>
          <p:nvPr/>
        </p:nvSpPr>
        <p:spPr>
          <a:xfrm>
            <a:off x="11337187" y="6800177"/>
            <a:ext cx="2975156" cy="13038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rgbClr val="1C573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Stress &amp; manque de confiance</a:t>
            </a:r>
          </a:p>
        </p:txBody>
      </p:sp>
      <p:pic>
        <p:nvPicPr>
          <p:cNvPr id="20" name="Graphique 19" descr="Horloge avec un remplissage uni">
            <a:extLst>
              <a:ext uri="{FF2B5EF4-FFF2-40B4-BE49-F238E27FC236}">
                <a16:creationId xmlns:a16="http://schemas.microsoft.com/office/drawing/2014/main" id="{5781808B-48CB-400D-BFBA-343E1D66A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69723" y="5150602"/>
            <a:ext cx="914400" cy="914400"/>
          </a:xfrm>
          <a:prstGeom prst="rect">
            <a:avLst/>
          </a:prstGeom>
        </p:spPr>
      </p:pic>
      <p:pic>
        <p:nvPicPr>
          <p:cNvPr id="22" name="Graphique 21" descr="Sablier terminé avec un remplissage uni">
            <a:extLst>
              <a:ext uri="{FF2B5EF4-FFF2-40B4-BE49-F238E27FC236}">
                <a16:creationId xmlns:a16="http://schemas.microsoft.com/office/drawing/2014/main" id="{3C9D5A53-BDDB-41BC-9A73-17A2CBDA26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00823" y="5762748"/>
            <a:ext cx="606880" cy="606880"/>
          </a:xfrm>
          <a:prstGeom prst="rect">
            <a:avLst/>
          </a:prstGeom>
        </p:spPr>
      </p:pic>
      <p:pic>
        <p:nvPicPr>
          <p:cNvPr id="8" name="Graphique 7" descr="Pièces avec un remplissage uni">
            <a:extLst>
              <a:ext uri="{FF2B5EF4-FFF2-40B4-BE49-F238E27FC236}">
                <a16:creationId xmlns:a16="http://schemas.microsoft.com/office/drawing/2014/main" id="{56B10E32-9BD4-4B5B-87B9-17A66B25B1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266264" y="9290451"/>
            <a:ext cx="730179" cy="730179"/>
          </a:xfrm>
          <a:prstGeom prst="rect">
            <a:avLst/>
          </a:prstGeom>
        </p:spPr>
      </p:pic>
      <p:pic>
        <p:nvPicPr>
          <p:cNvPr id="10" name="Graphique 9" descr="Argent avec un remplissage uni">
            <a:extLst>
              <a:ext uri="{FF2B5EF4-FFF2-40B4-BE49-F238E27FC236}">
                <a16:creationId xmlns:a16="http://schemas.microsoft.com/office/drawing/2014/main" id="{326AA9AB-72C0-4257-A2A2-679E9050B7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881584" y="8663319"/>
            <a:ext cx="730179" cy="730179"/>
          </a:xfrm>
          <a:prstGeom prst="rect">
            <a:avLst/>
          </a:prstGeom>
        </p:spPr>
      </p:pic>
      <p:pic>
        <p:nvPicPr>
          <p:cNvPr id="26" name="Graphique 25" descr="Visage triste à remplissage solide avec un remplissage uni">
            <a:extLst>
              <a:ext uri="{FF2B5EF4-FFF2-40B4-BE49-F238E27FC236}">
                <a16:creationId xmlns:a16="http://schemas.microsoft.com/office/drawing/2014/main" id="{BFB9F6BD-6E2E-4EB3-AADD-2AB4CDE317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858697" y="7124700"/>
            <a:ext cx="914400" cy="914400"/>
          </a:xfrm>
          <a:prstGeom prst="rect">
            <a:avLst/>
          </a:prstGeom>
        </p:spPr>
      </p:pic>
      <p:sp>
        <p:nvSpPr>
          <p:cNvPr id="48" name="Éclair 47">
            <a:extLst>
              <a:ext uri="{FF2B5EF4-FFF2-40B4-BE49-F238E27FC236}">
                <a16:creationId xmlns:a16="http://schemas.microsoft.com/office/drawing/2014/main" id="{A9E8BB48-6E51-4D65-8AAE-26E2EA0CC670}"/>
              </a:ext>
            </a:extLst>
          </p:cNvPr>
          <p:cNvSpPr/>
          <p:nvPr/>
        </p:nvSpPr>
        <p:spPr>
          <a:xfrm>
            <a:off x="9629942" y="6986236"/>
            <a:ext cx="381000" cy="367064"/>
          </a:xfrm>
          <a:prstGeom prst="lightningBolt">
            <a:avLst/>
          </a:prstGeom>
          <a:solidFill>
            <a:srgbClr val="1C5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Éclair 70">
            <a:extLst>
              <a:ext uri="{FF2B5EF4-FFF2-40B4-BE49-F238E27FC236}">
                <a16:creationId xmlns:a16="http://schemas.microsoft.com/office/drawing/2014/main" id="{320FB15C-8CDF-4351-9FE1-D25074C39F8D}"/>
              </a:ext>
            </a:extLst>
          </p:cNvPr>
          <p:cNvSpPr/>
          <p:nvPr/>
        </p:nvSpPr>
        <p:spPr>
          <a:xfrm rot="3836562">
            <a:off x="10293452" y="6765611"/>
            <a:ext cx="381000" cy="367064"/>
          </a:xfrm>
          <a:prstGeom prst="lightningBolt">
            <a:avLst/>
          </a:prstGeom>
          <a:solidFill>
            <a:srgbClr val="1C5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Éclair 77">
            <a:extLst>
              <a:ext uri="{FF2B5EF4-FFF2-40B4-BE49-F238E27FC236}">
                <a16:creationId xmlns:a16="http://schemas.microsoft.com/office/drawing/2014/main" id="{643B46C2-DAAA-44FF-8274-1CCC067698F7}"/>
              </a:ext>
            </a:extLst>
          </p:cNvPr>
          <p:cNvSpPr/>
          <p:nvPr/>
        </p:nvSpPr>
        <p:spPr>
          <a:xfrm rot="5400000">
            <a:off x="10816526" y="7131668"/>
            <a:ext cx="381000" cy="367064"/>
          </a:xfrm>
          <a:prstGeom prst="lightningBolt">
            <a:avLst/>
          </a:prstGeom>
          <a:solidFill>
            <a:srgbClr val="1C5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9066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ercle : creux 83">
            <a:extLst>
              <a:ext uri="{FF2B5EF4-FFF2-40B4-BE49-F238E27FC236}">
                <a16:creationId xmlns:a16="http://schemas.microsoft.com/office/drawing/2014/main" id="{E431CD8D-68C4-4680-B613-F2E346DE5BDE}"/>
              </a:ext>
            </a:extLst>
          </p:cNvPr>
          <p:cNvSpPr/>
          <p:nvPr/>
        </p:nvSpPr>
        <p:spPr>
          <a:xfrm>
            <a:off x="13511629" y="251986"/>
            <a:ext cx="534200" cy="581303"/>
          </a:xfrm>
          <a:prstGeom prst="donut">
            <a:avLst>
              <a:gd name="adj" fmla="val 14302"/>
            </a:avLst>
          </a:prstGeom>
          <a:solidFill>
            <a:srgbClr val="2A8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3" name="Cercle : creux 82">
            <a:extLst>
              <a:ext uri="{FF2B5EF4-FFF2-40B4-BE49-F238E27FC236}">
                <a16:creationId xmlns:a16="http://schemas.microsoft.com/office/drawing/2014/main" id="{64753FFE-C04D-46DB-9225-D97D456C16F2}"/>
              </a:ext>
            </a:extLst>
          </p:cNvPr>
          <p:cNvSpPr/>
          <p:nvPr/>
        </p:nvSpPr>
        <p:spPr>
          <a:xfrm>
            <a:off x="13473000" y="251986"/>
            <a:ext cx="534200" cy="581303"/>
          </a:xfrm>
          <a:prstGeom prst="donut">
            <a:avLst>
              <a:gd name="adj" fmla="val 14302"/>
            </a:avLst>
          </a:prstGeom>
          <a:solidFill>
            <a:srgbClr val="61C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5" name="Cercle : creux 84">
            <a:extLst>
              <a:ext uri="{FF2B5EF4-FFF2-40B4-BE49-F238E27FC236}">
                <a16:creationId xmlns:a16="http://schemas.microsoft.com/office/drawing/2014/main" id="{9BBF95AA-A91C-4FE8-A65D-6DB74411AFB9}"/>
              </a:ext>
            </a:extLst>
          </p:cNvPr>
          <p:cNvSpPr/>
          <p:nvPr/>
        </p:nvSpPr>
        <p:spPr>
          <a:xfrm>
            <a:off x="13526939" y="212090"/>
            <a:ext cx="534200" cy="581303"/>
          </a:xfrm>
          <a:prstGeom prst="donut">
            <a:avLst>
              <a:gd name="adj" fmla="val 14302"/>
            </a:avLst>
          </a:prstGeom>
          <a:solidFill>
            <a:srgbClr val="1B5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8" name="Group 5">
            <a:extLst>
              <a:ext uri="{FF2B5EF4-FFF2-40B4-BE49-F238E27FC236}">
                <a16:creationId xmlns:a16="http://schemas.microsoft.com/office/drawing/2014/main" id="{55AA2757-3955-45A1-84EA-8B5AD82C6F70}"/>
              </a:ext>
            </a:extLst>
          </p:cNvPr>
          <p:cNvGrpSpPr/>
          <p:nvPr/>
        </p:nvGrpSpPr>
        <p:grpSpPr>
          <a:xfrm>
            <a:off x="52826" y="10509215"/>
            <a:ext cx="18288000" cy="10454220"/>
            <a:chOff x="0" y="0"/>
            <a:chExt cx="1286038" cy="2976105"/>
          </a:xfrm>
          <a:solidFill>
            <a:srgbClr val="1B5946"/>
          </a:solidFill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766A170B-7DA5-435E-A1C2-36CA34DC7C0A}"/>
                </a:ext>
              </a:extLst>
            </p:cNvPr>
            <p:cNvSpPr/>
            <p:nvPr/>
          </p:nvSpPr>
          <p:spPr>
            <a:xfrm>
              <a:off x="0" y="0"/>
              <a:ext cx="1286038" cy="2976105"/>
            </a:xfrm>
            <a:custGeom>
              <a:avLst/>
              <a:gdLst/>
              <a:ahLst/>
              <a:cxnLst/>
              <a:rect l="l" t="t" r="r" b="b"/>
              <a:pathLst>
                <a:path w="1286038" h="2976105">
                  <a:moveTo>
                    <a:pt x="0" y="0"/>
                  </a:moveTo>
                  <a:lnTo>
                    <a:pt x="1286038" y="0"/>
                  </a:lnTo>
                  <a:lnTo>
                    <a:pt x="1286038" y="2976105"/>
                  </a:lnTo>
                  <a:lnTo>
                    <a:pt x="0" y="2976105"/>
                  </a:lnTo>
                  <a:close/>
                </a:path>
              </a:pathLst>
            </a:custGeom>
            <a:grpFill/>
          </p:spPr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9EE6847C-4C91-47EE-9902-08342E606875}"/>
                </a:ext>
              </a:extLst>
            </p:cNvPr>
            <p:cNvSpPr txBox="1"/>
            <p:nvPr/>
          </p:nvSpPr>
          <p:spPr>
            <a:xfrm>
              <a:off x="0" y="-19050"/>
              <a:ext cx="1286038" cy="299515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35" name="Ellipse 34"/>
          <p:cNvSpPr/>
          <p:nvPr/>
        </p:nvSpPr>
        <p:spPr>
          <a:xfrm>
            <a:off x="16191936" y="23280"/>
            <a:ext cx="900000" cy="900000"/>
          </a:xfrm>
          <a:prstGeom prst="ellipse">
            <a:avLst/>
          </a:prstGeom>
          <a:solidFill>
            <a:srgbClr val="236F4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15238873" y="23280"/>
            <a:ext cx="900000" cy="900000"/>
          </a:xfrm>
          <a:prstGeom prst="ellipse">
            <a:avLst/>
          </a:prstGeom>
          <a:solidFill>
            <a:srgbClr val="2A865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4312342" y="8460"/>
            <a:ext cx="900000" cy="900000"/>
          </a:xfrm>
          <a:prstGeom prst="ellipse">
            <a:avLst/>
          </a:prstGeom>
          <a:solidFill>
            <a:srgbClr val="33A36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13372545" y="23280"/>
            <a:ext cx="900000" cy="900000"/>
          </a:xfrm>
          <a:prstGeom prst="ellipse">
            <a:avLst/>
          </a:prstGeom>
          <a:solidFill>
            <a:srgbClr val="47C58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12439381" y="38940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7C0C5050-077F-422B-A8D1-318E050CAE46}"/>
              </a:ext>
            </a:extLst>
          </p:cNvPr>
          <p:cNvSpPr/>
          <p:nvPr/>
        </p:nvSpPr>
        <p:spPr>
          <a:xfrm>
            <a:off x="11507742" y="38940"/>
            <a:ext cx="900000" cy="900000"/>
          </a:xfrm>
          <a:prstGeom prst="ellipse">
            <a:avLst/>
          </a:prstGeom>
          <a:solidFill>
            <a:srgbClr val="61CD9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C5739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1771480" y="227330"/>
            <a:ext cx="28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72ECAEC9-07EB-4685-85B6-BF9D339AC034}"/>
              </a:ext>
            </a:extLst>
          </p:cNvPr>
          <p:cNvSpPr txBox="1"/>
          <p:nvPr/>
        </p:nvSpPr>
        <p:spPr>
          <a:xfrm>
            <a:off x="12701960" y="227330"/>
            <a:ext cx="28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rgbClr val="1B5946"/>
                </a:solidFill>
              </a:rPr>
              <a:t>2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55A382E7-D7FA-434F-8CAD-F8BCD8933B8B}"/>
              </a:ext>
            </a:extLst>
          </p:cNvPr>
          <p:cNvSpPr txBox="1"/>
          <p:nvPr/>
        </p:nvSpPr>
        <p:spPr>
          <a:xfrm>
            <a:off x="13601960" y="189230"/>
            <a:ext cx="287647" cy="52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3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3598DFA-FCB0-482F-B9B9-FE73FE5E69CF}"/>
              </a:ext>
            </a:extLst>
          </p:cNvPr>
          <p:cNvSpPr txBox="1"/>
          <p:nvPr/>
        </p:nvSpPr>
        <p:spPr>
          <a:xfrm>
            <a:off x="14577346" y="227330"/>
            <a:ext cx="228600" cy="52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4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FFB72E32-EB26-44BC-A841-963A17492F2B}"/>
              </a:ext>
            </a:extLst>
          </p:cNvPr>
          <p:cNvSpPr txBox="1"/>
          <p:nvPr/>
        </p:nvSpPr>
        <p:spPr>
          <a:xfrm>
            <a:off x="15532093" y="227330"/>
            <a:ext cx="279979" cy="52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5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35B135BF-A139-4EFC-9717-D030F9E2DDA6}"/>
              </a:ext>
            </a:extLst>
          </p:cNvPr>
          <p:cNvSpPr txBox="1"/>
          <p:nvPr/>
        </p:nvSpPr>
        <p:spPr>
          <a:xfrm>
            <a:off x="16443674" y="212090"/>
            <a:ext cx="279979" cy="52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6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F89AD3F4-9386-4016-A8BB-CD6B652D4DF5}"/>
              </a:ext>
            </a:extLst>
          </p:cNvPr>
          <p:cNvSpPr txBox="1"/>
          <p:nvPr/>
        </p:nvSpPr>
        <p:spPr>
          <a:xfrm>
            <a:off x="937562" y="776707"/>
            <a:ext cx="6553200" cy="1047594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146"/>
              </a:lnSpc>
              <a:spcBef>
                <a:spcPct val="0"/>
              </a:spcBef>
            </a:pPr>
            <a:r>
              <a:rPr lang="fr-FR" sz="4800" b="1" spc="33" dirty="0">
                <a:solidFill>
                  <a:srgbClr val="1B594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LA SOLUTION LIFASO</a:t>
            </a:r>
            <a:endParaRPr lang="en-US" sz="4800" b="1" spc="33" dirty="0">
              <a:solidFill>
                <a:srgbClr val="1B5946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1A279295-EDEB-4425-9B86-E9751B2A5DA3}"/>
              </a:ext>
            </a:extLst>
          </p:cNvPr>
          <p:cNvSpPr txBox="1"/>
          <p:nvPr/>
        </p:nvSpPr>
        <p:spPr>
          <a:xfrm>
            <a:off x="8349539" y="2197703"/>
            <a:ext cx="8374114" cy="984885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3200" dirty="0">
                <a:solidFill>
                  <a:srgbClr val="1B594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Rendre la livraison aussi simple que commander </a:t>
            </a:r>
            <a:r>
              <a:rPr lang="fr-FR" sz="32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un Uber</a:t>
            </a:r>
            <a:endParaRPr lang="fr-FR" sz="32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pic>
        <p:nvPicPr>
          <p:cNvPr id="12" name="Graphique 11" descr="Chariot de courses avec un remplissage uni">
            <a:extLst>
              <a:ext uri="{FF2B5EF4-FFF2-40B4-BE49-F238E27FC236}">
                <a16:creationId xmlns:a16="http://schemas.microsoft.com/office/drawing/2014/main" id="{E5CFEED2-D359-4909-A49D-A6EC03CA2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0" y="1300504"/>
            <a:ext cx="914400" cy="914400"/>
          </a:xfrm>
          <a:prstGeom prst="rect">
            <a:avLst/>
          </a:prstGeom>
        </p:spPr>
      </p:pic>
      <p:grpSp>
        <p:nvGrpSpPr>
          <p:cNvPr id="45" name="Group 12">
            <a:extLst>
              <a:ext uri="{FF2B5EF4-FFF2-40B4-BE49-F238E27FC236}">
                <a16:creationId xmlns:a16="http://schemas.microsoft.com/office/drawing/2014/main" id="{A6A7A843-E4AB-45E9-BF53-9D3775FE2F01}"/>
              </a:ext>
            </a:extLst>
          </p:cNvPr>
          <p:cNvGrpSpPr/>
          <p:nvPr/>
        </p:nvGrpSpPr>
        <p:grpSpPr>
          <a:xfrm flipH="1">
            <a:off x="8768156" y="3583909"/>
            <a:ext cx="8429287" cy="1102391"/>
            <a:chOff x="0" y="0"/>
            <a:chExt cx="8720896" cy="1251925"/>
          </a:xfrm>
        </p:grpSpPr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0B23A76D-4B2A-4534-A11C-3940A9F5EA83}"/>
                </a:ext>
              </a:extLst>
            </p:cNvPr>
            <p:cNvSpPr/>
            <p:nvPr/>
          </p:nvSpPr>
          <p:spPr>
            <a:xfrm>
              <a:off x="0" y="0"/>
              <a:ext cx="8778356" cy="1298451"/>
            </a:xfrm>
            <a:custGeom>
              <a:avLst/>
              <a:gdLst/>
              <a:ahLst/>
              <a:cxnLst/>
              <a:rect l="l" t="t" r="r" b="b"/>
              <a:pathLst>
                <a:path w="8778356" h="1298451">
                  <a:moveTo>
                    <a:pt x="1143268" y="1298451"/>
                  </a:moveTo>
                  <a:lnTo>
                    <a:pt x="8778356" y="1298451"/>
                  </a:lnTo>
                  <a:lnTo>
                    <a:pt x="7797941" y="735228"/>
                  </a:lnTo>
                  <a:cubicBezTo>
                    <a:pt x="7751249" y="709429"/>
                    <a:pt x="7727228" y="675252"/>
                    <a:pt x="7727228" y="641158"/>
                  </a:cubicBezTo>
                  <a:cubicBezTo>
                    <a:pt x="7727228" y="607063"/>
                    <a:pt x="7750649" y="573218"/>
                    <a:pt x="7797941" y="547087"/>
                  </a:cubicBezTo>
                  <a:lnTo>
                    <a:pt x="8777848" y="0"/>
                  </a:lnTo>
                  <a:lnTo>
                    <a:pt x="1143268" y="0"/>
                  </a:lnTo>
                  <a:lnTo>
                    <a:pt x="0" y="640743"/>
                  </a:lnTo>
                  <a:lnTo>
                    <a:pt x="1143268" y="1298324"/>
                  </a:lnTo>
                  <a:close/>
                </a:path>
              </a:pathLst>
            </a:custGeom>
            <a:solidFill>
              <a:srgbClr val="397D5A"/>
            </a:solidFill>
          </p:spPr>
        </p:sp>
      </p:grpSp>
      <p:sp>
        <p:nvSpPr>
          <p:cNvPr id="59" name="TextBox 19">
            <a:extLst>
              <a:ext uri="{FF2B5EF4-FFF2-40B4-BE49-F238E27FC236}">
                <a16:creationId xmlns:a16="http://schemas.microsoft.com/office/drawing/2014/main" id="{6A7DC160-6890-4ABE-857D-9EDC18BCA5ED}"/>
              </a:ext>
            </a:extLst>
          </p:cNvPr>
          <p:cNvSpPr txBox="1"/>
          <p:nvPr/>
        </p:nvSpPr>
        <p:spPr>
          <a:xfrm>
            <a:off x="9816834" y="3801324"/>
            <a:ext cx="6766829" cy="738664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Assignation rapide – le livreur le plus proche reçoit automatiquement la demande </a:t>
            </a:r>
            <a:endParaRPr lang="fr-FR" sz="2400" dirty="0">
              <a:solidFill>
                <a:schemeClr val="bg1"/>
              </a:solidFill>
              <a:latin typeface="Poppins Semi-Bold" panose="020B0604020202020204" charset="0"/>
              <a:cs typeface="Poppins Semi-Bold" panose="020B0604020202020204" charset="0"/>
            </a:endParaRPr>
          </a:p>
        </p:txBody>
      </p:sp>
      <p:grpSp>
        <p:nvGrpSpPr>
          <p:cNvPr id="60" name="Group 12">
            <a:extLst>
              <a:ext uri="{FF2B5EF4-FFF2-40B4-BE49-F238E27FC236}">
                <a16:creationId xmlns:a16="http://schemas.microsoft.com/office/drawing/2014/main" id="{6F627876-80F7-4274-983C-12F54C79EE8D}"/>
              </a:ext>
            </a:extLst>
          </p:cNvPr>
          <p:cNvGrpSpPr/>
          <p:nvPr/>
        </p:nvGrpSpPr>
        <p:grpSpPr>
          <a:xfrm flipH="1">
            <a:off x="8662928" y="5225203"/>
            <a:ext cx="8374113" cy="1102391"/>
            <a:chOff x="0" y="0"/>
            <a:chExt cx="8720896" cy="1251925"/>
          </a:xfrm>
          <a:solidFill>
            <a:srgbClr val="2A8658"/>
          </a:solidFill>
        </p:grpSpPr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D4ED703B-4564-4690-9BB2-B777DA63ADA0}"/>
                </a:ext>
              </a:extLst>
            </p:cNvPr>
            <p:cNvSpPr/>
            <p:nvPr/>
          </p:nvSpPr>
          <p:spPr>
            <a:xfrm>
              <a:off x="0" y="0"/>
              <a:ext cx="8778356" cy="1298451"/>
            </a:xfrm>
            <a:custGeom>
              <a:avLst/>
              <a:gdLst/>
              <a:ahLst/>
              <a:cxnLst/>
              <a:rect l="l" t="t" r="r" b="b"/>
              <a:pathLst>
                <a:path w="8778356" h="1298451">
                  <a:moveTo>
                    <a:pt x="1143268" y="1298451"/>
                  </a:moveTo>
                  <a:lnTo>
                    <a:pt x="8778356" y="1298451"/>
                  </a:lnTo>
                  <a:lnTo>
                    <a:pt x="7797941" y="735228"/>
                  </a:lnTo>
                  <a:cubicBezTo>
                    <a:pt x="7751249" y="709429"/>
                    <a:pt x="7727228" y="675252"/>
                    <a:pt x="7727228" y="641158"/>
                  </a:cubicBezTo>
                  <a:cubicBezTo>
                    <a:pt x="7727228" y="607063"/>
                    <a:pt x="7750649" y="573218"/>
                    <a:pt x="7797941" y="547087"/>
                  </a:cubicBezTo>
                  <a:lnTo>
                    <a:pt x="8777848" y="0"/>
                  </a:lnTo>
                  <a:lnTo>
                    <a:pt x="1143268" y="0"/>
                  </a:lnTo>
                  <a:lnTo>
                    <a:pt x="0" y="640743"/>
                  </a:lnTo>
                  <a:lnTo>
                    <a:pt x="1143268" y="1298324"/>
                  </a:lnTo>
                  <a:close/>
                </a:path>
              </a:pathLst>
            </a:custGeom>
            <a:grpFill/>
          </p:spPr>
        </p:sp>
      </p:grpSp>
      <p:sp>
        <p:nvSpPr>
          <p:cNvPr id="62" name="TextBox 19">
            <a:extLst>
              <a:ext uri="{FF2B5EF4-FFF2-40B4-BE49-F238E27FC236}">
                <a16:creationId xmlns:a16="http://schemas.microsoft.com/office/drawing/2014/main" id="{93A5192D-8A1B-4612-B2BF-77A45F521F45}"/>
              </a:ext>
            </a:extLst>
          </p:cNvPr>
          <p:cNvSpPr txBox="1"/>
          <p:nvPr/>
        </p:nvSpPr>
        <p:spPr>
          <a:xfrm>
            <a:off x="9734524" y="5437037"/>
            <a:ext cx="6766829" cy="738664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Suivi en temps réel: </a:t>
            </a:r>
            <a:r>
              <a:rPr lang="fr-FR" sz="2400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Ne perdez pas de vue votre colis de la prise en charge à livraison</a:t>
            </a:r>
          </a:p>
        </p:txBody>
      </p:sp>
      <p:grpSp>
        <p:nvGrpSpPr>
          <p:cNvPr id="63" name="Group 12">
            <a:extLst>
              <a:ext uri="{FF2B5EF4-FFF2-40B4-BE49-F238E27FC236}">
                <a16:creationId xmlns:a16="http://schemas.microsoft.com/office/drawing/2014/main" id="{705D7A04-BB4A-454F-821E-0F95B5B07742}"/>
              </a:ext>
            </a:extLst>
          </p:cNvPr>
          <p:cNvGrpSpPr/>
          <p:nvPr/>
        </p:nvGrpSpPr>
        <p:grpSpPr>
          <a:xfrm flipH="1">
            <a:off x="8662928" y="6930736"/>
            <a:ext cx="8374113" cy="1102391"/>
            <a:chOff x="0" y="0"/>
            <a:chExt cx="8720896" cy="1251925"/>
          </a:xfrm>
          <a:solidFill>
            <a:srgbClr val="2A8658"/>
          </a:solidFill>
        </p:grpSpPr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2AE9387F-F012-403E-832C-96E6A1C89FD6}"/>
                </a:ext>
              </a:extLst>
            </p:cNvPr>
            <p:cNvSpPr/>
            <p:nvPr/>
          </p:nvSpPr>
          <p:spPr>
            <a:xfrm>
              <a:off x="0" y="0"/>
              <a:ext cx="8778356" cy="1298451"/>
            </a:xfrm>
            <a:custGeom>
              <a:avLst/>
              <a:gdLst/>
              <a:ahLst/>
              <a:cxnLst/>
              <a:rect l="l" t="t" r="r" b="b"/>
              <a:pathLst>
                <a:path w="8778356" h="1298451">
                  <a:moveTo>
                    <a:pt x="1143268" y="1298451"/>
                  </a:moveTo>
                  <a:lnTo>
                    <a:pt x="8778356" y="1298451"/>
                  </a:lnTo>
                  <a:lnTo>
                    <a:pt x="7797941" y="735228"/>
                  </a:lnTo>
                  <a:cubicBezTo>
                    <a:pt x="7751249" y="709429"/>
                    <a:pt x="7727228" y="675252"/>
                    <a:pt x="7727228" y="641158"/>
                  </a:cubicBezTo>
                  <a:cubicBezTo>
                    <a:pt x="7727228" y="607063"/>
                    <a:pt x="7750649" y="573218"/>
                    <a:pt x="7797941" y="547087"/>
                  </a:cubicBezTo>
                  <a:lnTo>
                    <a:pt x="8777848" y="0"/>
                  </a:lnTo>
                  <a:lnTo>
                    <a:pt x="1143268" y="0"/>
                  </a:lnTo>
                  <a:lnTo>
                    <a:pt x="0" y="640743"/>
                  </a:lnTo>
                  <a:lnTo>
                    <a:pt x="1143268" y="1298324"/>
                  </a:lnTo>
                  <a:close/>
                </a:path>
              </a:pathLst>
            </a:custGeom>
            <a:grpFill/>
          </p:spPr>
        </p:sp>
      </p:grpSp>
      <p:sp>
        <p:nvSpPr>
          <p:cNvPr id="69" name="TextBox 19">
            <a:extLst>
              <a:ext uri="{FF2B5EF4-FFF2-40B4-BE49-F238E27FC236}">
                <a16:creationId xmlns:a16="http://schemas.microsoft.com/office/drawing/2014/main" id="{4ECDA4E4-92B1-4291-A209-7BB820AF809F}"/>
              </a:ext>
            </a:extLst>
          </p:cNvPr>
          <p:cNvSpPr txBox="1"/>
          <p:nvPr/>
        </p:nvSpPr>
        <p:spPr>
          <a:xfrm>
            <a:off x="9875107" y="7579347"/>
            <a:ext cx="6766829" cy="369332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Paiement Mobile Money intégré</a:t>
            </a:r>
          </a:p>
        </p:txBody>
      </p:sp>
      <p:sp>
        <p:nvSpPr>
          <p:cNvPr id="70" name="TextBox 19">
            <a:extLst>
              <a:ext uri="{FF2B5EF4-FFF2-40B4-BE49-F238E27FC236}">
                <a16:creationId xmlns:a16="http://schemas.microsoft.com/office/drawing/2014/main" id="{34203DD9-49DA-47B5-AB5E-2F5610E70EB3}"/>
              </a:ext>
            </a:extLst>
          </p:cNvPr>
          <p:cNvSpPr txBox="1"/>
          <p:nvPr/>
        </p:nvSpPr>
        <p:spPr>
          <a:xfrm>
            <a:off x="9875106" y="7140109"/>
            <a:ext cx="6766829" cy="369332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Tarification dynamique et plus attractive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E0660E1-3BAD-461A-8160-8E6865A15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21980"/>
            <a:ext cx="2915057" cy="583011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8BCF153-6053-4DDA-9D58-70A7C4EC1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62" y="2982979"/>
            <a:ext cx="3134162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551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A9BD7B52-8EA8-4FF2-B004-5EA20FBF885F}"/>
              </a:ext>
            </a:extLst>
          </p:cNvPr>
          <p:cNvSpPr/>
          <p:nvPr/>
        </p:nvSpPr>
        <p:spPr>
          <a:xfrm>
            <a:off x="8381999" y="6934716"/>
            <a:ext cx="10130447" cy="1681796"/>
          </a:xfrm>
          <a:prstGeom prst="roundRect">
            <a:avLst/>
          </a:prstGeom>
          <a:solidFill>
            <a:srgbClr val="1B5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fr-FR" sz="2400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Écosystème digital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 chaque intégration renforce le réseau, donc plus de rapidité, plus de fiabilité.</a:t>
            </a:r>
            <a:endParaRPr lang="fr-FR" sz="2400" dirty="0">
              <a:solidFill>
                <a:schemeClr val="bg1"/>
              </a:solidFill>
              <a:latin typeface="Poppins Semi-Bold" panose="020B0604020202020204" charset="0"/>
              <a:cs typeface="Poppins Semi-Bold" panose="020B0604020202020204" charset="0"/>
            </a:endParaRPr>
          </a:p>
        </p:txBody>
      </p:sp>
      <p:grpSp>
        <p:nvGrpSpPr>
          <p:cNvPr id="28" name="Group 5">
            <a:extLst>
              <a:ext uri="{FF2B5EF4-FFF2-40B4-BE49-F238E27FC236}">
                <a16:creationId xmlns:a16="http://schemas.microsoft.com/office/drawing/2014/main" id="{55AA2757-3955-45A1-84EA-8B5AD82C6F70}"/>
              </a:ext>
            </a:extLst>
          </p:cNvPr>
          <p:cNvGrpSpPr/>
          <p:nvPr/>
        </p:nvGrpSpPr>
        <p:grpSpPr>
          <a:xfrm>
            <a:off x="52826" y="10509215"/>
            <a:ext cx="18288000" cy="10454220"/>
            <a:chOff x="0" y="0"/>
            <a:chExt cx="1286038" cy="2976105"/>
          </a:xfrm>
          <a:solidFill>
            <a:srgbClr val="1B5946"/>
          </a:solidFill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766A170B-7DA5-435E-A1C2-36CA34DC7C0A}"/>
                </a:ext>
              </a:extLst>
            </p:cNvPr>
            <p:cNvSpPr/>
            <p:nvPr/>
          </p:nvSpPr>
          <p:spPr>
            <a:xfrm>
              <a:off x="0" y="0"/>
              <a:ext cx="1286038" cy="2976105"/>
            </a:xfrm>
            <a:custGeom>
              <a:avLst/>
              <a:gdLst/>
              <a:ahLst/>
              <a:cxnLst/>
              <a:rect l="l" t="t" r="r" b="b"/>
              <a:pathLst>
                <a:path w="1286038" h="2976105">
                  <a:moveTo>
                    <a:pt x="0" y="0"/>
                  </a:moveTo>
                  <a:lnTo>
                    <a:pt x="1286038" y="0"/>
                  </a:lnTo>
                  <a:lnTo>
                    <a:pt x="1286038" y="2976105"/>
                  </a:lnTo>
                  <a:lnTo>
                    <a:pt x="0" y="2976105"/>
                  </a:lnTo>
                  <a:close/>
                </a:path>
              </a:pathLst>
            </a:custGeom>
            <a:grpFill/>
          </p:spPr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9EE6847C-4C91-47EE-9902-08342E606875}"/>
                </a:ext>
              </a:extLst>
            </p:cNvPr>
            <p:cNvSpPr txBox="1"/>
            <p:nvPr/>
          </p:nvSpPr>
          <p:spPr>
            <a:xfrm>
              <a:off x="0" y="-19050"/>
              <a:ext cx="1286038" cy="299515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35" name="Ellipse 34"/>
          <p:cNvSpPr/>
          <p:nvPr/>
        </p:nvSpPr>
        <p:spPr>
          <a:xfrm>
            <a:off x="16191936" y="23280"/>
            <a:ext cx="900000" cy="900000"/>
          </a:xfrm>
          <a:prstGeom prst="ellipse">
            <a:avLst/>
          </a:prstGeom>
          <a:solidFill>
            <a:srgbClr val="236F4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15238873" y="23280"/>
            <a:ext cx="900000" cy="900000"/>
          </a:xfrm>
          <a:prstGeom prst="ellipse">
            <a:avLst/>
          </a:prstGeom>
          <a:solidFill>
            <a:srgbClr val="2A865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4312342" y="8460"/>
            <a:ext cx="900000" cy="900000"/>
          </a:xfrm>
          <a:prstGeom prst="ellipse">
            <a:avLst/>
          </a:prstGeom>
          <a:solidFill>
            <a:srgbClr val="33A36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13372545" y="23280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12439381" y="38940"/>
            <a:ext cx="900000" cy="900000"/>
          </a:xfrm>
          <a:prstGeom prst="ellipse">
            <a:avLst/>
          </a:prstGeom>
          <a:solidFill>
            <a:srgbClr val="47C58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7C0C5050-077F-422B-A8D1-318E050CAE46}"/>
              </a:ext>
            </a:extLst>
          </p:cNvPr>
          <p:cNvSpPr/>
          <p:nvPr/>
        </p:nvSpPr>
        <p:spPr>
          <a:xfrm>
            <a:off x="11507742" y="38940"/>
            <a:ext cx="900000" cy="900000"/>
          </a:xfrm>
          <a:prstGeom prst="ellipse">
            <a:avLst/>
          </a:prstGeom>
          <a:solidFill>
            <a:srgbClr val="61CD9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C5739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1771480" y="227330"/>
            <a:ext cx="28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72ECAEC9-07EB-4685-85B6-BF9D339AC034}"/>
              </a:ext>
            </a:extLst>
          </p:cNvPr>
          <p:cNvSpPr txBox="1"/>
          <p:nvPr/>
        </p:nvSpPr>
        <p:spPr>
          <a:xfrm>
            <a:off x="12701960" y="227330"/>
            <a:ext cx="28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55A382E7-D7FA-434F-8CAD-F8BCD8933B8B}"/>
              </a:ext>
            </a:extLst>
          </p:cNvPr>
          <p:cNvSpPr txBox="1"/>
          <p:nvPr/>
        </p:nvSpPr>
        <p:spPr>
          <a:xfrm>
            <a:off x="13601960" y="189230"/>
            <a:ext cx="287647" cy="52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rgbClr val="1B5946"/>
                </a:solidFill>
              </a:rPr>
              <a:t>3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3598DFA-FCB0-482F-B9B9-FE73FE5E69CF}"/>
              </a:ext>
            </a:extLst>
          </p:cNvPr>
          <p:cNvSpPr txBox="1"/>
          <p:nvPr/>
        </p:nvSpPr>
        <p:spPr>
          <a:xfrm>
            <a:off x="14577346" y="227330"/>
            <a:ext cx="228600" cy="52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4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FFB72E32-EB26-44BC-A841-963A17492F2B}"/>
              </a:ext>
            </a:extLst>
          </p:cNvPr>
          <p:cNvSpPr txBox="1"/>
          <p:nvPr/>
        </p:nvSpPr>
        <p:spPr>
          <a:xfrm>
            <a:off x="15532093" y="227330"/>
            <a:ext cx="279979" cy="52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5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35B135BF-A139-4EFC-9717-D030F9E2DDA6}"/>
              </a:ext>
            </a:extLst>
          </p:cNvPr>
          <p:cNvSpPr txBox="1"/>
          <p:nvPr/>
        </p:nvSpPr>
        <p:spPr>
          <a:xfrm>
            <a:off x="16443674" y="212090"/>
            <a:ext cx="279979" cy="52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6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F89AD3F4-9386-4016-A8BB-CD6B652D4DF5}"/>
              </a:ext>
            </a:extLst>
          </p:cNvPr>
          <p:cNvSpPr txBox="1"/>
          <p:nvPr/>
        </p:nvSpPr>
        <p:spPr>
          <a:xfrm>
            <a:off x="342900" y="1183258"/>
            <a:ext cx="13969441" cy="1477328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fr-FR" sz="4800" b="1" spc="33" dirty="0">
                <a:solidFill>
                  <a:srgbClr val="1B594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LIFASO, INNOVATION, </a:t>
            </a:r>
            <a:r>
              <a:rPr lang="fr-FR" sz="4800" b="1" spc="-150" dirty="0">
                <a:solidFill>
                  <a:srgbClr val="1B594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UNE</a:t>
            </a:r>
            <a:r>
              <a:rPr lang="fr-FR" sz="4800" b="1" spc="33" dirty="0">
                <a:solidFill>
                  <a:srgbClr val="1B594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PLATEFORME… ET BIENTÔT UN MOTEUR LOGISTIQUE POUR TOUS.</a:t>
            </a:r>
            <a:endParaRPr lang="en-US" sz="4800" b="1" spc="33" dirty="0">
              <a:solidFill>
                <a:srgbClr val="1B5946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1A279295-EDEB-4425-9B86-E9751B2A5DA3}"/>
              </a:ext>
            </a:extLst>
          </p:cNvPr>
          <p:cNvSpPr txBox="1"/>
          <p:nvPr/>
        </p:nvSpPr>
        <p:spPr>
          <a:xfrm>
            <a:off x="8637730" y="2915745"/>
            <a:ext cx="8084503" cy="1723549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2800" dirty="0">
                <a:solidFill>
                  <a:srgbClr val="1B594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</a:t>
            </a:r>
            <a:r>
              <a:rPr lang="fr-FR" sz="28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Algorithmes de </a:t>
            </a:r>
            <a:r>
              <a:rPr lang="fr-FR" sz="2800" dirty="0" err="1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Lifaso</a:t>
            </a:r>
            <a:r>
              <a:rPr lang="fr-FR" sz="28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 </a:t>
            </a:r>
            <a:r>
              <a:rPr lang="fr-FR" sz="2800" dirty="0">
                <a:solidFill>
                  <a:srgbClr val="1B594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permettent une optimisation du temps et des couts de livraisons et toute cette avancée sera Disponible pour </a:t>
            </a:r>
            <a:r>
              <a:rPr lang="fr-FR" sz="28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TOUS</a:t>
            </a:r>
            <a:endParaRPr lang="fr-FR" sz="28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2155D3-3DE7-4A3F-B69D-21755CED55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2799" r="6647" b="21839"/>
          <a:stretch/>
        </p:blipFill>
        <p:spPr>
          <a:xfrm>
            <a:off x="304801" y="3162301"/>
            <a:ext cx="6096000" cy="4018708"/>
          </a:xfrm>
          <a:prstGeom prst="round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7E1AD5F-E42C-423F-AC1E-7B2758333296}"/>
              </a:ext>
            </a:extLst>
          </p:cNvPr>
          <p:cNvSpPr/>
          <p:nvPr/>
        </p:nvSpPr>
        <p:spPr>
          <a:xfrm>
            <a:off x="283724" y="8616512"/>
            <a:ext cx="7148074" cy="1391385"/>
          </a:xfrm>
          <a:prstGeom prst="roundRect">
            <a:avLst/>
          </a:prstGeom>
          <a:solidFill>
            <a:srgbClr val="1B5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Lifaso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n’est pas seulement une app, c’est </a:t>
            </a:r>
            <a:r>
              <a:rPr lang="fr-FR" sz="2400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une infrastructure partagée 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qui propulse le numérique burkinabè.</a:t>
            </a:r>
            <a:endParaRPr lang="fr-FR" sz="2400" dirty="0">
              <a:solidFill>
                <a:schemeClr val="bg1"/>
              </a:solidFill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FEDAC206-EC59-416B-99E9-4F833ADBE40C}"/>
              </a:ext>
            </a:extLst>
          </p:cNvPr>
          <p:cNvSpPr/>
          <p:nvPr/>
        </p:nvSpPr>
        <p:spPr>
          <a:xfrm>
            <a:off x="8377848" y="5838803"/>
            <a:ext cx="10134599" cy="1681796"/>
          </a:xfrm>
          <a:prstGeom prst="roundRect">
            <a:avLst/>
          </a:prstGeom>
          <a:solidFill>
            <a:srgbClr val="2C885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fr-FR" sz="2400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Partenariat simplifié 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pas besoin de réinventer la roue, </a:t>
            </a:r>
            <a:r>
              <a:rPr lang="fr-FR" sz="2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Lifaso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devient un “plug-and-</a:t>
            </a:r>
            <a:r>
              <a:rPr lang="fr-FR" sz="2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play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” logistique.</a:t>
            </a:r>
            <a:endParaRPr lang="fr-FR" sz="2400" dirty="0">
              <a:solidFill>
                <a:schemeClr val="bg1"/>
              </a:solidFill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7B9ED7B3-FD2C-4CF8-866E-77C390C4ACDA}"/>
              </a:ext>
            </a:extLst>
          </p:cNvPr>
          <p:cNvSpPr/>
          <p:nvPr/>
        </p:nvSpPr>
        <p:spPr>
          <a:xfrm>
            <a:off x="8382000" y="4889921"/>
            <a:ext cx="10134600" cy="1391385"/>
          </a:xfrm>
          <a:prstGeom prst="roundRect">
            <a:avLst/>
          </a:prstGeom>
          <a:solidFill>
            <a:srgbClr val="47C58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API </a:t>
            </a:r>
            <a:r>
              <a:rPr lang="fr-FR" sz="2400" dirty="0" err="1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Lifaso</a:t>
            </a:r>
            <a:r>
              <a:rPr lang="fr-FR" sz="2400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 ouverte 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permet aux sites e-commerce, applications et institutions d’intégrer la livraison automatisée en quelques clics.</a:t>
            </a:r>
            <a:endParaRPr lang="fr-FR" sz="2400" dirty="0">
              <a:solidFill>
                <a:schemeClr val="bg1"/>
              </a:solidFill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7" name="Cercle : creux 6">
            <a:extLst>
              <a:ext uri="{FF2B5EF4-FFF2-40B4-BE49-F238E27FC236}">
                <a16:creationId xmlns:a16="http://schemas.microsoft.com/office/drawing/2014/main" id="{582B4065-A7F2-4CB2-9FBF-1E0803537E5E}"/>
              </a:ext>
            </a:extLst>
          </p:cNvPr>
          <p:cNvSpPr/>
          <p:nvPr/>
        </p:nvSpPr>
        <p:spPr>
          <a:xfrm>
            <a:off x="7771600" y="5286149"/>
            <a:ext cx="534200" cy="581303"/>
          </a:xfrm>
          <a:prstGeom prst="donut">
            <a:avLst>
              <a:gd name="adj" fmla="val 14302"/>
            </a:avLst>
          </a:prstGeom>
          <a:solidFill>
            <a:srgbClr val="61C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Cercle : creux 45">
            <a:extLst>
              <a:ext uri="{FF2B5EF4-FFF2-40B4-BE49-F238E27FC236}">
                <a16:creationId xmlns:a16="http://schemas.microsoft.com/office/drawing/2014/main" id="{DCB81FD1-1A5F-4475-82FE-C6E6A3800002}"/>
              </a:ext>
            </a:extLst>
          </p:cNvPr>
          <p:cNvSpPr/>
          <p:nvPr/>
        </p:nvSpPr>
        <p:spPr>
          <a:xfrm>
            <a:off x="7771600" y="6455743"/>
            <a:ext cx="534200" cy="581303"/>
          </a:xfrm>
          <a:prstGeom prst="donut">
            <a:avLst>
              <a:gd name="adj" fmla="val 14302"/>
            </a:avLst>
          </a:prstGeom>
          <a:solidFill>
            <a:srgbClr val="2A8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Cercle : creux 46">
            <a:extLst>
              <a:ext uri="{FF2B5EF4-FFF2-40B4-BE49-F238E27FC236}">
                <a16:creationId xmlns:a16="http://schemas.microsoft.com/office/drawing/2014/main" id="{7083741A-9755-4CBF-858C-456B97F89D71}"/>
              </a:ext>
            </a:extLst>
          </p:cNvPr>
          <p:cNvSpPr/>
          <p:nvPr/>
        </p:nvSpPr>
        <p:spPr>
          <a:xfrm>
            <a:off x="7771600" y="7773402"/>
            <a:ext cx="534200" cy="581303"/>
          </a:xfrm>
          <a:prstGeom prst="donut">
            <a:avLst>
              <a:gd name="adj" fmla="val 14302"/>
            </a:avLst>
          </a:prstGeom>
          <a:solidFill>
            <a:srgbClr val="1B5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969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6">
            <a:extLst>
              <a:ext uri="{FF2B5EF4-FFF2-40B4-BE49-F238E27FC236}">
                <a16:creationId xmlns:a16="http://schemas.microsoft.com/office/drawing/2014/main" id="{766A170B-7DA5-435E-A1C2-36CA34DC7C0A}"/>
              </a:ext>
            </a:extLst>
          </p:cNvPr>
          <p:cNvSpPr/>
          <p:nvPr/>
        </p:nvSpPr>
        <p:spPr>
          <a:xfrm>
            <a:off x="-228600" y="-497638"/>
            <a:ext cx="18288000" cy="10454220"/>
          </a:xfrm>
          <a:custGeom>
            <a:avLst/>
            <a:gdLst/>
            <a:ahLst/>
            <a:cxnLst/>
            <a:rect l="l" t="t" r="r" b="b"/>
            <a:pathLst>
              <a:path w="1286038" h="2976105">
                <a:moveTo>
                  <a:pt x="0" y="0"/>
                </a:moveTo>
                <a:lnTo>
                  <a:pt x="1286038" y="0"/>
                </a:lnTo>
                <a:lnTo>
                  <a:pt x="1286038" y="2976105"/>
                </a:lnTo>
                <a:lnTo>
                  <a:pt x="0" y="2976105"/>
                </a:lnTo>
                <a:close/>
              </a:path>
            </a:pathLst>
          </a:custGeom>
          <a:solidFill>
            <a:srgbClr val="1B5946"/>
          </a:solidFill>
        </p:spPr>
      </p:sp>
      <p:sp>
        <p:nvSpPr>
          <p:cNvPr id="35" name="Ellipse 34"/>
          <p:cNvSpPr/>
          <p:nvPr/>
        </p:nvSpPr>
        <p:spPr>
          <a:xfrm>
            <a:off x="16191936" y="23280"/>
            <a:ext cx="900000" cy="900000"/>
          </a:xfrm>
          <a:prstGeom prst="ellipse">
            <a:avLst/>
          </a:prstGeom>
          <a:solidFill>
            <a:srgbClr val="236F4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15238873" y="23280"/>
            <a:ext cx="900000" cy="900000"/>
          </a:xfrm>
          <a:prstGeom prst="ellipse">
            <a:avLst/>
          </a:prstGeom>
          <a:solidFill>
            <a:srgbClr val="2A865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4312342" y="8460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13372545" y="23280"/>
            <a:ext cx="900000" cy="900000"/>
          </a:xfrm>
          <a:prstGeom prst="ellipse">
            <a:avLst/>
          </a:prstGeom>
          <a:solidFill>
            <a:srgbClr val="47C58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7C586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12439381" y="38940"/>
            <a:ext cx="900000" cy="900000"/>
          </a:xfrm>
          <a:prstGeom prst="ellipse">
            <a:avLst/>
          </a:prstGeom>
          <a:solidFill>
            <a:srgbClr val="47C58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7C0C5050-077F-422B-A8D1-318E050CAE46}"/>
              </a:ext>
            </a:extLst>
          </p:cNvPr>
          <p:cNvSpPr/>
          <p:nvPr/>
        </p:nvSpPr>
        <p:spPr>
          <a:xfrm>
            <a:off x="11507742" y="38940"/>
            <a:ext cx="900000" cy="900000"/>
          </a:xfrm>
          <a:prstGeom prst="ellipse">
            <a:avLst/>
          </a:prstGeom>
          <a:solidFill>
            <a:srgbClr val="61CD9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C5739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1771480" y="227330"/>
            <a:ext cx="28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72ECAEC9-07EB-4685-85B6-BF9D339AC034}"/>
              </a:ext>
            </a:extLst>
          </p:cNvPr>
          <p:cNvSpPr txBox="1"/>
          <p:nvPr/>
        </p:nvSpPr>
        <p:spPr>
          <a:xfrm>
            <a:off x="12701960" y="227330"/>
            <a:ext cx="28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55A382E7-D7FA-434F-8CAD-F8BCD8933B8B}"/>
              </a:ext>
            </a:extLst>
          </p:cNvPr>
          <p:cNvSpPr txBox="1"/>
          <p:nvPr/>
        </p:nvSpPr>
        <p:spPr>
          <a:xfrm>
            <a:off x="13642813" y="212090"/>
            <a:ext cx="287647" cy="52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3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3598DFA-FCB0-482F-B9B9-FE73FE5E69CF}"/>
              </a:ext>
            </a:extLst>
          </p:cNvPr>
          <p:cNvSpPr txBox="1"/>
          <p:nvPr/>
        </p:nvSpPr>
        <p:spPr>
          <a:xfrm>
            <a:off x="14577346" y="227330"/>
            <a:ext cx="228600" cy="52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rgbClr val="2A8658"/>
                </a:solidFill>
              </a:rPr>
              <a:t>4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FFB72E32-EB26-44BC-A841-963A17492F2B}"/>
              </a:ext>
            </a:extLst>
          </p:cNvPr>
          <p:cNvSpPr txBox="1"/>
          <p:nvPr/>
        </p:nvSpPr>
        <p:spPr>
          <a:xfrm>
            <a:off x="15532093" y="227330"/>
            <a:ext cx="279979" cy="52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5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35B135BF-A139-4EFC-9717-D030F9E2DDA6}"/>
              </a:ext>
            </a:extLst>
          </p:cNvPr>
          <p:cNvSpPr txBox="1"/>
          <p:nvPr/>
        </p:nvSpPr>
        <p:spPr>
          <a:xfrm>
            <a:off x="16443674" y="212090"/>
            <a:ext cx="279979" cy="52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6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F89AD3F4-9386-4016-A8BB-CD6B652D4DF5}"/>
              </a:ext>
            </a:extLst>
          </p:cNvPr>
          <p:cNvSpPr txBox="1"/>
          <p:nvPr/>
        </p:nvSpPr>
        <p:spPr>
          <a:xfrm>
            <a:off x="931293" y="330418"/>
            <a:ext cx="3467100" cy="759842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fr-FR" sz="4800" b="1" spc="33" dirty="0">
                <a:solidFill>
                  <a:schemeClr val="bg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L’IMPACT</a:t>
            </a:r>
            <a:endParaRPr lang="en-US" sz="4800" b="1" spc="33" dirty="0">
              <a:solidFill>
                <a:schemeClr val="bg1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1A279295-EDEB-4425-9B86-E9751B2A5DA3}"/>
              </a:ext>
            </a:extLst>
          </p:cNvPr>
          <p:cNvSpPr txBox="1"/>
          <p:nvPr/>
        </p:nvSpPr>
        <p:spPr>
          <a:xfrm>
            <a:off x="15532093" y="-1775591"/>
            <a:ext cx="8084503" cy="1723549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2800" dirty="0">
                <a:solidFill>
                  <a:srgbClr val="1B594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</a:t>
            </a:r>
            <a:r>
              <a:rPr lang="fr-FR" sz="28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Algorithmes de </a:t>
            </a:r>
            <a:r>
              <a:rPr lang="fr-FR" sz="2800" dirty="0" err="1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Lifaso</a:t>
            </a:r>
            <a:r>
              <a:rPr lang="fr-FR" sz="28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 </a:t>
            </a:r>
            <a:r>
              <a:rPr lang="fr-FR" sz="2800" dirty="0">
                <a:solidFill>
                  <a:srgbClr val="1B594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permettent une optimisation du temps et des couts de livraisons et toute cette avancée sera Disponible pour </a:t>
            </a:r>
            <a:r>
              <a:rPr lang="fr-FR" sz="28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TOUS</a:t>
            </a:r>
            <a:endParaRPr lang="fr-FR" sz="28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7B9ED7B3-FD2C-4CF8-866E-77C390C4ACDA}"/>
              </a:ext>
            </a:extLst>
          </p:cNvPr>
          <p:cNvSpPr/>
          <p:nvPr/>
        </p:nvSpPr>
        <p:spPr>
          <a:xfrm>
            <a:off x="6957336" y="-2151058"/>
            <a:ext cx="10134600" cy="1391385"/>
          </a:xfrm>
          <a:prstGeom prst="roundRect">
            <a:avLst/>
          </a:prstGeom>
          <a:solidFill>
            <a:srgbClr val="47C58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Boost du commerce local</a:t>
            </a:r>
          </a:p>
          <a:p>
            <a:r>
              <a:rPr lang="fr-FR" sz="2400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Création d’emplois (jeunes livreurs)</a:t>
            </a:r>
          </a:p>
          <a:p>
            <a:r>
              <a:rPr lang="fr-FR" sz="2400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Résilience des PME</a:t>
            </a:r>
          </a:p>
          <a:p>
            <a:r>
              <a:rPr lang="fr-FR" sz="2400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Réduction des pertes et retards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1E95C32-2014-47F9-A1AE-61ABB920AD03}"/>
              </a:ext>
            </a:extLst>
          </p:cNvPr>
          <p:cNvSpPr/>
          <p:nvPr/>
        </p:nvSpPr>
        <p:spPr>
          <a:xfrm>
            <a:off x="1371600" y="7124700"/>
            <a:ext cx="3026793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25D4721B-3BD0-420D-A9AA-3BE96B94A520}"/>
              </a:ext>
            </a:extLst>
          </p:cNvPr>
          <p:cNvSpPr/>
          <p:nvPr/>
        </p:nvSpPr>
        <p:spPr>
          <a:xfrm>
            <a:off x="5443939" y="5905500"/>
            <a:ext cx="3026793" cy="3733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4C17C5BD-7959-495E-A817-95804A8C74B6}"/>
              </a:ext>
            </a:extLst>
          </p:cNvPr>
          <p:cNvSpPr/>
          <p:nvPr/>
        </p:nvSpPr>
        <p:spPr>
          <a:xfrm>
            <a:off x="9516278" y="4914900"/>
            <a:ext cx="3026793" cy="472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76FA8D0E-38BC-4098-B7C0-92F38E851447}"/>
              </a:ext>
            </a:extLst>
          </p:cNvPr>
          <p:cNvSpPr/>
          <p:nvPr/>
        </p:nvSpPr>
        <p:spPr>
          <a:xfrm>
            <a:off x="13588618" y="3695700"/>
            <a:ext cx="2855056" cy="5943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extBox 19">
            <a:extLst>
              <a:ext uri="{FF2B5EF4-FFF2-40B4-BE49-F238E27FC236}">
                <a16:creationId xmlns:a16="http://schemas.microsoft.com/office/drawing/2014/main" id="{14F0194F-CB53-4869-AF02-CD00ABFCC1F0}"/>
              </a:ext>
            </a:extLst>
          </p:cNvPr>
          <p:cNvSpPr txBox="1"/>
          <p:nvPr/>
        </p:nvSpPr>
        <p:spPr>
          <a:xfrm>
            <a:off x="1610906" y="8062791"/>
            <a:ext cx="2725803" cy="1538883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20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de temps gagné pour organiser une livraison</a:t>
            </a:r>
            <a:r>
              <a:rPr lang="fr-FR" sz="2000" dirty="0">
                <a:solidFill>
                  <a:srgbClr val="1B594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(commande → livreur confirmé en quelques clics)</a:t>
            </a:r>
            <a:endParaRPr lang="fr-FR" sz="20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EB437936-858E-421C-9D08-82917355A71B}"/>
              </a:ext>
            </a:extLst>
          </p:cNvPr>
          <p:cNvSpPr txBox="1"/>
          <p:nvPr/>
        </p:nvSpPr>
        <p:spPr>
          <a:xfrm>
            <a:off x="2030987" y="7224777"/>
            <a:ext cx="1623295" cy="923330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60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70%</a:t>
            </a:r>
            <a:endParaRPr lang="fr-FR" sz="60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51" name="TextBox 19">
            <a:extLst>
              <a:ext uri="{FF2B5EF4-FFF2-40B4-BE49-F238E27FC236}">
                <a16:creationId xmlns:a16="http://schemas.microsoft.com/office/drawing/2014/main" id="{329FDB04-C2E3-43D7-862E-C1286C8F5A7D}"/>
              </a:ext>
            </a:extLst>
          </p:cNvPr>
          <p:cNvSpPr txBox="1"/>
          <p:nvPr/>
        </p:nvSpPr>
        <p:spPr>
          <a:xfrm>
            <a:off x="6145687" y="6201370"/>
            <a:ext cx="1623295" cy="923330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60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20%</a:t>
            </a:r>
            <a:endParaRPr lang="fr-FR" sz="60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52" name="TextBox 19">
            <a:extLst>
              <a:ext uri="{FF2B5EF4-FFF2-40B4-BE49-F238E27FC236}">
                <a16:creationId xmlns:a16="http://schemas.microsoft.com/office/drawing/2014/main" id="{7ADCD4B9-DD70-4516-901B-B14790DCB5C3}"/>
              </a:ext>
            </a:extLst>
          </p:cNvPr>
          <p:cNvSpPr txBox="1"/>
          <p:nvPr/>
        </p:nvSpPr>
        <p:spPr>
          <a:xfrm>
            <a:off x="5688055" y="7477390"/>
            <a:ext cx="2689034" cy="1846659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20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d’économies pour les commerçants </a:t>
            </a:r>
            <a:r>
              <a:rPr lang="fr-FR" sz="2000" dirty="0">
                <a:solidFill>
                  <a:srgbClr val="1B594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(grâce à l’optimisation des trajets et la mutualisation)</a:t>
            </a:r>
            <a:endParaRPr lang="fr-FR" sz="20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53" name="TextBox 19">
            <a:extLst>
              <a:ext uri="{FF2B5EF4-FFF2-40B4-BE49-F238E27FC236}">
                <a16:creationId xmlns:a16="http://schemas.microsoft.com/office/drawing/2014/main" id="{CC9F0082-2350-4E1D-9877-5B7C6B9BEF9D}"/>
              </a:ext>
            </a:extLst>
          </p:cNvPr>
          <p:cNvSpPr txBox="1"/>
          <p:nvPr/>
        </p:nvSpPr>
        <p:spPr>
          <a:xfrm>
            <a:off x="9760393" y="7770825"/>
            <a:ext cx="2689034" cy="1231106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20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potentiels dès la 2e année</a:t>
            </a:r>
            <a:r>
              <a:rPr lang="fr-FR" sz="2000" dirty="0">
                <a:solidFill>
                  <a:srgbClr val="1B594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(projection réaliste basée sur le marché local)</a:t>
            </a:r>
            <a:endParaRPr lang="fr-FR" sz="20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B14ED4A4-A2E0-4431-A83A-A6740045D5B3}"/>
              </a:ext>
            </a:extLst>
          </p:cNvPr>
          <p:cNvSpPr txBox="1"/>
          <p:nvPr/>
        </p:nvSpPr>
        <p:spPr>
          <a:xfrm>
            <a:off x="9639809" y="5370373"/>
            <a:ext cx="3327172" cy="1661993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54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+50 000 colis/an </a:t>
            </a:r>
            <a:endParaRPr lang="fr-FR" sz="54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8547A96C-8DB4-4385-884F-0EC4152277A4}"/>
              </a:ext>
            </a:extLst>
          </p:cNvPr>
          <p:cNvSpPr/>
          <p:nvPr/>
        </p:nvSpPr>
        <p:spPr>
          <a:xfrm rot="20085907">
            <a:off x="10148480" y="2858236"/>
            <a:ext cx="4671369" cy="1034031"/>
          </a:xfrm>
          <a:prstGeom prst="rightArrow">
            <a:avLst>
              <a:gd name="adj1" fmla="val 50000"/>
              <a:gd name="adj2" fmla="val 1150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5DFD11-44E6-4FE0-98C3-D5FA69137E54}"/>
              </a:ext>
            </a:extLst>
          </p:cNvPr>
          <p:cNvSpPr/>
          <p:nvPr/>
        </p:nvSpPr>
        <p:spPr>
          <a:xfrm rot="21278152">
            <a:off x="6179666" y="4247178"/>
            <a:ext cx="4319517" cy="553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70DCDF1-257C-4334-BA0C-015A8738876F}"/>
              </a:ext>
            </a:extLst>
          </p:cNvPr>
          <p:cNvSpPr/>
          <p:nvPr/>
        </p:nvSpPr>
        <p:spPr>
          <a:xfrm rot="20273408">
            <a:off x="2088935" y="5243125"/>
            <a:ext cx="4364307" cy="524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F7B7A07-EAC8-46E5-AE2B-9F78A6275975}"/>
              </a:ext>
            </a:extLst>
          </p:cNvPr>
          <p:cNvSpPr/>
          <p:nvPr/>
        </p:nvSpPr>
        <p:spPr>
          <a:xfrm>
            <a:off x="3391136" y="6022690"/>
            <a:ext cx="1696013" cy="1569456"/>
          </a:xfrm>
          <a:prstGeom prst="ellipse">
            <a:avLst/>
          </a:prstGeom>
          <a:solidFill>
            <a:schemeClr val="bg1"/>
          </a:solidFill>
          <a:ln>
            <a:solidFill>
              <a:srgbClr val="1C5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" name="Graphique 60" descr="Horloge avec un remplissage uni">
            <a:extLst>
              <a:ext uri="{FF2B5EF4-FFF2-40B4-BE49-F238E27FC236}">
                <a16:creationId xmlns:a16="http://schemas.microsoft.com/office/drawing/2014/main" id="{B04505D8-3906-4C29-97B0-8C6FEDD8C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8943" y="6134487"/>
            <a:ext cx="1313311" cy="1313311"/>
          </a:xfrm>
          <a:prstGeom prst="rect">
            <a:avLst/>
          </a:prstGeom>
        </p:spPr>
      </p:pic>
      <p:sp>
        <p:nvSpPr>
          <p:cNvPr id="62" name="Ellipse 61">
            <a:extLst>
              <a:ext uri="{FF2B5EF4-FFF2-40B4-BE49-F238E27FC236}">
                <a16:creationId xmlns:a16="http://schemas.microsoft.com/office/drawing/2014/main" id="{E2F4A172-2BD3-4495-BF42-5401C3F22ACB}"/>
              </a:ext>
            </a:extLst>
          </p:cNvPr>
          <p:cNvSpPr/>
          <p:nvPr/>
        </p:nvSpPr>
        <p:spPr>
          <a:xfrm>
            <a:off x="7638239" y="5001429"/>
            <a:ext cx="1696013" cy="1569456"/>
          </a:xfrm>
          <a:prstGeom prst="ellipse">
            <a:avLst/>
          </a:prstGeom>
          <a:solidFill>
            <a:schemeClr val="bg1"/>
          </a:solidFill>
          <a:ln>
            <a:solidFill>
              <a:srgbClr val="1C5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3" name="Graphique 62" descr="Pièces avec un remplissage uni">
            <a:extLst>
              <a:ext uri="{FF2B5EF4-FFF2-40B4-BE49-F238E27FC236}">
                <a16:creationId xmlns:a16="http://schemas.microsoft.com/office/drawing/2014/main" id="{82750A9D-1EEB-4F4C-9A89-E0A723258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1829" y="5381865"/>
            <a:ext cx="923330" cy="923330"/>
          </a:xfrm>
          <a:prstGeom prst="rect">
            <a:avLst/>
          </a:prstGeom>
        </p:spPr>
      </p:pic>
      <p:sp>
        <p:nvSpPr>
          <p:cNvPr id="64" name="Ellipse 63">
            <a:extLst>
              <a:ext uri="{FF2B5EF4-FFF2-40B4-BE49-F238E27FC236}">
                <a16:creationId xmlns:a16="http://schemas.microsoft.com/office/drawing/2014/main" id="{FA7B9563-01D7-485D-B737-CEC8BD564885}"/>
              </a:ext>
            </a:extLst>
          </p:cNvPr>
          <p:cNvSpPr/>
          <p:nvPr/>
        </p:nvSpPr>
        <p:spPr>
          <a:xfrm>
            <a:off x="11771480" y="3724717"/>
            <a:ext cx="1696013" cy="1569456"/>
          </a:xfrm>
          <a:prstGeom prst="ellipse">
            <a:avLst/>
          </a:prstGeom>
          <a:solidFill>
            <a:schemeClr val="bg1"/>
          </a:solidFill>
          <a:ln>
            <a:solidFill>
              <a:srgbClr val="1C5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57A31CC8-C9A7-4686-9A24-DCCABAF8EA5F}"/>
              </a:ext>
            </a:extLst>
          </p:cNvPr>
          <p:cNvSpPr/>
          <p:nvPr/>
        </p:nvSpPr>
        <p:spPr>
          <a:xfrm>
            <a:off x="12217838" y="4145210"/>
            <a:ext cx="771769" cy="693490"/>
          </a:xfrm>
          <a:prstGeom prst="cube">
            <a:avLst/>
          </a:prstGeom>
          <a:solidFill>
            <a:schemeClr val="bg1"/>
          </a:solidFill>
          <a:ln w="38100">
            <a:solidFill>
              <a:srgbClr val="1C5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TextBox 19">
            <a:extLst>
              <a:ext uri="{FF2B5EF4-FFF2-40B4-BE49-F238E27FC236}">
                <a16:creationId xmlns:a16="http://schemas.microsoft.com/office/drawing/2014/main" id="{8F2B665E-95EE-4371-8256-A1B7C2E3AB6A}"/>
              </a:ext>
            </a:extLst>
          </p:cNvPr>
          <p:cNvSpPr txBox="1"/>
          <p:nvPr/>
        </p:nvSpPr>
        <p:spPr>
          <a:xfrm>
            <a:off x="14109276" y="4838700"/>
            <a:ext cx="2480888" cy="830997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54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50 + </a:t>
            </a:r>
            <a:endParaRPr lang="fr-FR" sz="54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68" name="TextBox 19">
            <a:extLst>
              <a:ext uri="{FF2B5EF4-FFF2-40B4-BE49-F238E27FC236}">
                <a16:creationId xmlns:a16="http://schemas.microsoft.com/office/drawing/2014/main" id="{65E9A8BE-840A-48F3-AAE8-7303554A0682}"/>
              </a:ext>
            </a:extLst>
          </p:cNvPr>
          <p:cNvSpPr txBox="1"/>
          <p:nvPr/>
        </p:nvSpPr>
        <p:spPr>
          <a:xfrm>
            <a:off x="13796432" y="7592146"/>
            <a:ext cx="2689034" cy="923330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20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Nouveaux emplois créer la première années</a:t>
            </a:r>
            <a:endParaRPr lang="fr-FR" sz="20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0389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3">
            <a:extLst>
              <a:ext uri="{FF2B5EF4-FFF2-40B4-BE49-F238E27FC236}">
                <a16:creationId xmlns:a16="http://schemas.microsoft.com/office/drawing/2014/main" id="{74DECC21-45BF-4126-A04E-AF15D59C84ED}"/>
              </a:ext>
            </a:extLst>
          </p:cNvPr>
          <p:cNvSpPr/>
          <p:nvPr/>
        </p:nvSpPr>
        <p:spPr>
          <a:xfrm>
            <a:off x="9980057" y="1562100"/>
            <a:ext cx="9069944" cy="9162615"/>
          </a:xfrm>
          <a:custGeom>
            <a:avLst/>
            <a:gdLst/>
            <a:ahLst/>
            <a:cxnLst/>
            <a:rect l="l" t="t" r="r" b="b"/>
            <a:pathLst>
              <a:path w="9988867" h="10264802">
                <a:moveTo>
                  <a:pt x="0" y="0"/>
                </a:moveTo>
                <a:lnTo>
                  <a:pt x="9988867" y="0"/>
                </a:lnTo>
                <a:lnTo>
                  <a:pt x="9988867" y="10264802"/>
                </a:lnTo>
                <a:lnTo>
                  <a:pt x="0" y="10264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302" t="-61470" r="-11848" b="-86933"/>
            </a:stretch>
          </a:blipFill>
        </p:spPr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766A170B-7DA5-435E-A1C2-36CA34DC7C0A}"/>
              </a:ext>
            </a:extLst>
          </p:cNvPr>
          <p:cNvSpPr/>
          <p:nvPr/>
        </p:nvSpPr>
        <p:spPr>
          <a:xfrm>
            <a:off x="18821400" y="-497638"/>
            <a:ext cx="18288000" cy="10454220"/>
          </a:xfrm>
          <a:custGeom>
            <a:avLst/>
            <a:gdLst/>
            <a:ahLst/>
            <a:cxnLst/>
            <a:rect l="l" t="t" r="r" b="b"/>
            <a:pathLst>
              <a:path w="1286038" h="2976105">
                <a:moveTo>
                  <a:pt x="0" y="0"/>
                </a:moveTo>
                <a:lnTo>
                  <a:pt x="1286038" y="0"/>
                </a:lnTo>
                <a:lnTo>
                  <a:pt x="1286038" y="2976105"/>
                </a:lnTo>
                <a:lnTo>
                  <a:pt x="0" y="2976105"/>
                </a:lnTo>
                <a:close/>
              </a:path>
            </a:pathLst>
          </a:custGeom>
          <a:solidFill>
            <a:srgbClr val="1B5946"/>
          </a:solidFill>
        </p:spPr>
      </p:sp>
      <p:sp>
        <p:nvSpPr>
          <p:cNvPr id="35" name="Ellipse 34"/>
          <p:cNvSpPr/>
          <p:nvPr/>
        </p:nvSpPr>
        <p:spPr>
          <a:xfrm>
            <a:off x="16191936" y="23280"/>
            <a:ext cx="900000" cy="900000"/>
          </a:xfrm>
          <a:prstGeom prst="ellipse">
            <a:avLst/>
          </a:prstGeom>
          <a:solidFill>
            <a:srgbClr val="236F4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15238873" y="23280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4312342" y="8460"/>
            <a:ext cx="900000" cy="900000"/>
          </a:xfrm>
          <a:prstGeom prst="ellipse">
            <a:avLst/>
          </a:prstGeom>
          <a:solidFill>
            <a:srgbClr val="33A36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13372545" y="23280"/>
            <a:ext cx="900000" cy="900000"/>
          </a:xfrm>
          <a:prstGeom prst="ellipse">
            <a:avLst/>
          </a:prstGeom>
          <a:solidFill>
            <a:srgbClr val="47C58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7C586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12439381" y="38940"/>
            <a:ext cx="900000" cy="900000"/>
          </a:xfrm>
          <a:prstGeom prst="ellipse">
            <a:avLst/>
          </a:prstGeom>
          <a:solidFill>
            <a:srgbClr val="47C58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7C0C5050-077F-422B-A8D1-318E050CAE46}"/>
              </a:ext>
            </a:extLst>
          </p:cNvPr>
          <p:cNvSpPr/>
          <p:nvPr/>
        </p:nvSpPr>
        <p:spPr>
          <a:xfrm>
            <a:off x="11507742" y="38940"/>
            <a:ext cx="900000" cy="900000"/>
          </a:xfrm>
          <a:prstGeom prst="ellipse">
            <a:avLst/>
          </a:prstGeom>
          <a:solidFill>
            <a:srgbClr val="61CD9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C5739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1771480" y="227330"/>
            <a:ext cx="28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72ECAEC9-07EB-4685-85B6-BF9D339AC034}"/>
              </a:ext>
            </a:extLst>
          </p:cNvPr>
          <p:cNvSpPr txBox="1"/>
          <p:nvPr/>
        </p:nvSpPr>
        <p:spPr>
          <a:xfrm>
            <a:off x="12701960" y="227330"/>
            <a:ext cx="28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55A382E7-D7FA-434F-8CAD-F8BCD8933B8B}"/>
              </a:ext>
            </a:extLst>
          </p:cNvPr>
          <p:cNvSpPr txBox="1"/>
          <p:nvPr/>
        </p:nvSpPr>
        <p:spPr>
          <a:xfrm>
            <a:off x="13642813" y="212090"/>
            <a:ext cx="287647" cy="52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3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3598DFA-FCB0-482F-B9B9-FE73FE5E69CF}"/>
              </a:ext>
            </a:extLst>
          </p:cNvPr>
          <p:cNvSpPr txBox="1"/>
          <p:nvPr/>
        </p:nvSpPr>
        <p:spPr>
          <a:xfrm>
            <a:off x="14577346" y="227330"/>
            <a:ext cx="228600" cy="52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4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FFB72E32-EB26-44BC-A841-963A17492F2B}"/>
              </a:ext>
            </a:extLst>
          </p:cNvPr>
          <p:cNvSpPr txBox="1"/>
          <p:nvPr/>
        </p:nvSpPr>
        <p:spPr>
          <a:xfrm>
            <a:off x="15532093" y="227330"/>
            <a:ext cx="279979" cy="52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rgbClr val="1B5946"/>
                </a:solidFill>
              </a:rPr>
              <a:t>5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35B135BF-A139-4EFC-9717-D030F9E2DDA6}"/>
              </a:ext>
            </a:extLst>
          </p:cNvPr>
          <p:cNvSpPr txBox="1"/>
          <p:nvPr/>
        </p:nvSpPr>
        <p:spPr>
          <a:xfrm>
            <a:off x="16443674" y="212090"/>
            <a:ext cx="279979" cy="52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6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F89AD3F4-9386-4016-A8BB-CD6B652D4DF5}"/>
              </a:ext>
            </a:extLst>
          </p:cNvPr>
          <p:cNvSpPr txBox="1"/>
          <p:nvPr/>
        </p:nvSpPr>
        <p:spPr>
          <a:xfrm>
            <a:off x="931293" y="330418"/>
            <a:ext cx="3467100" cy="738664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fr-FR" sz="4800" b="1" spc="33" dirty="0">
                <a:solidFill>
                  <a:srgbClr val="1B594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LE MARCHÉ</a:t>
            </a:r>
            <a:endParaRPr lang="en-US" sz="4800" b="1" spc="33" dirty="0">
              <a:solidFill>
                <a:srgbClr val="1B5946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1A279295-EDEB-4425-9B86-E9751B2A5DA3}"/>
              </a:ext>
            </a:extLst>
          </p:cNvPr>
          <p:cNvSpPr txBox="1"/>
          <p:nvPr/>
        </p:nvSpPr>
        <p:spPr>
          <a:xfrm>
            <a:off x="931293" y="1562100"/>
            <a:ext cx="9279507" cy="3077766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3200" dirty="0">
                <a:solidFill>
                  <a:srgbClr val="1B594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Notre Projet a pour cible tous les acteurs de l’univers du </a:t>
            </a:r>
            <a:r>
              <a:rPr lang="fr-FR" sz="32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e-commerce</a:t>
            </a:r>
            <a:r>
              <a:rPr lang="fr-FR" sz="3200" dirty="0">
                <a:solidFill>
                  <a:srgbClr val="1B594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qui est en forte croissance</a:t>
            </a:r>
          </a:p>
          <a:p>
            <a:r>
              <a:rPr lang="fr-FR" sz="3600" dirty="0">
                <a:solidFill>
                  <a:srgbClr val="1B594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 les PME en demande de solutions fiables</a:t>
            </a:r>
          </a:p>
          <a:p>
            <a:endParaRPr lang="fr-FR" sz="32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7B9ED7B3-FD2C-4CF8-866E-77C390C4ACDA}"/>
              </a:ext>
            </a:extLst>
          </p:cNvPr>
          <p:cNvSpPr/>
          <p:nvPr/>
        </p:nvSpPr>
        <p:spPr>
          <a:xfrm>
            <a:off x="6957336" y="-2151058"/>
            <a:ext cx="10134600" cy="1391385"/>
          </a:xfrm>
          <a:prstGeom prst="roundRect">
            <a:avLst/>
          </a:prstGeom>
          <a:solidFill>
            <a:srgbClr val="47C58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Boost du commerce local</a:t>
            </a:r>
          </a:p>
          <a:p>
            <a:r>
              <a:rPr lang="fr-FR" sz="2400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Création d’emplois (jeunes livreurs)</a:t>
            </a:r>
          </a:p>
          <a:p>
            <a:r>
              <a:rPr lang="fr-FR" sz="2400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Résilience des PME</a:t>
            </a:r>
          </a:p>
          <a:p>
            <a:r>
              <a:rPr lang="fr-FR" sz="2400" dirty="0">
                <a:solidFill>
                  <a:schemeClr val="bg1"/>
                </a:solidFill>
                <a:latin typeface="Poppins Semi-Bold" panose="020B0604020202020204" charset="0"/>
                <a:cs typeface="Poppins Semi-Bold" panose="020B0604020202020204" charset="0"/>
              </a:rPr>
              <a:t>Réduction des pertes et retards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1E95C32-2014-47F9-A1AE-61ABB920AD03}"/>
              </a:ext>
            </a:extLst>
          </p:cNvPr>
          <p:cNvSpPr/>
          <p:nvPr/>
        </p:nvSpPr>
        <p:spPr>
          <a:xfrm>
            <a:off x="34082607" y="7124700"/>
            <a:ext cx="3026793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25D4721B-3BD0-420D-A9AA-3BE96B94A520}"/>
              </a:ext>
            </a:extLst>
          </p:cNvPr>
          <p:cNvSpPr/>
          <p:nvPr/>
        </p:nvSpPr>
        <p:spPr>
          <a:xfrm>
            <a:off x="34082607" y="5905500"/>
            <a:ext cx="3026793" cy="3733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4C17C5BD-7959-495E-A817-95804A8C74B6}"/>
              </a:ext>
            </a:extLst>
          </p:cNvPr>
          <p:cNvSpPr/>
          <p:nvPr/>
        </p:nvSpPr>
        <p:spPr>
          <a:xfrm>
            <a:off x="34082607" y="4914900"/>
            <a:ext cx="3026793" cy="472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76FA8D0E-38BC-4098-B7C0-92F38E851447}"/>
              </a:ext>
            </a:extLst>
          </p:cNvPr>
          <p:cNvSpPr/>
          <p:nvPr/>
        </p:nvSpPr>
        <p:spPr>
          <a:xfrm>
            <a:off x="35165924" y="3695700"/>
            <a:ext cx="1943476" cy="5943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extBox 19">
            <a:extLst>
              <a:ext uri="{FF2B5EF4-FFF2-40B4-BE49-F238E27FC236}">
                <a16:creationId xmlns:a16="http://schemas.microsoft.com/office/drawing/2014/main" id="{14F0194F-CB53-4869-AF02-CD00ABFCC1F0}"/>
              </a:ext>
            </a:extLst>
          </p:cNvPr>
          <p:cNvSpPr txBox="1"/>
          <p:nvPr/>
        </p:nvSpPr>
        <p:spPr>
          <a:xfrm>
            <a:off x="34383597" y="8062791"/>
            <a:ext cx="2725803" cy="1538883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20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de temps gagné pour organiser une livraison</a:t>
            </a:r>
            <a:r>
              <a:rPr lang="fr-FR" sz="2000" dirty="0">
                <a:solidFill>
                  <a:srgbClr val="1B594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(commande → livreur confirmé en quelques clics)</a:t>
            </a:r>
            <a:endParaRPr lang="fr-FR" sz="20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EB437936-858E-421C-9D08-82917355A71B}"/>
              </a:ext>
            </a:extLst>
          </p:cNvPr>
          <p:cNvSpPr txBox="1"/>
          <p:nvPr/>
        </p:nvSpPr>
        <p:spPr>
          <a:xfrm>
            <a:off x="35486105" y="7224777"/>
            <a:ext cx="1623295" cy="923330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60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70%</a:t>
            </a:r>
            <a:endParaRPr lang="fr-FR" sz="60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51" name="TextBox 19">
            <a:extLst>
              <a:ext uri="{FF2B5EF4-FFF2-40B4-BE49-F238E27FC236}">
                <a16:creationId xmlns:a16="http://schemas.microsoft.com/office/drawing/2014/main" id="{329FDB04-C2E3-43D7-862E-C1286C8F5A7D}"/>
              </a:ext>
            </a:extLst>
          </p:cNvPr>
          <p:cNvSpPr txBox="1"/>
          <p:nvPr/>
        </p:nvSpPr>
        <p:spPr>
          <a:xfrm>
            <a:off x="35486105" y="6201370"/>
            <a:ext cx="1623295" cy="923330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60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20%</a:t>
            </a:r>
            <a:endParaRPr lang="fr-FR" sz="60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52" name="TextBox 19">
            <a:extLst>
              <a:ext uri="{FF2B5EF4-FFF2-40B4-BE49-F238E27FC236}">
                <a16:creationId xmlns:a16="http://schemas.microsoft.com/office/drawing/2014/main" id="{7ADCD4B9-DD70-4516-901B-B14790DCB5C3}"/>
              </a:ext>
            </a:extLst>
          </p:cNvPr>
          <p:cNvSpPr txBox="1"/>
          <p:nvPr/>
        </p:nvSpPr>
        <p:spPr>
          <a:xfrm>
            <a:off x="34420366" y="7477390"/>
            <a:ext cx="2689034" cy="1846659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20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d’économies pour les commerçants </a:t>
            </a:r>
            <a:r>
              <a:rPr lang="fr-FR" sz="2000" dirty="0">
                <a:solidFill>
                  <a:srgbClr val="1B594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(grâce à l’optimisation des trajets et la mutualisation)</a:t>
            </a:r>
            <a:endParaRPr lang="fr-FR" sz="20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53" name="TextBox 19">
            <a:extLst>
              <a:ext uri="{FF2B5EF4-FFF2-40B4-BE49-F238E27FC236}">
                <a16:creationId xmlns:a16="http://schemas.microsoft.com/office/drawing/2014/main" id="{CC9F0082-2350-4E1D-9877-5B7C6B9BEF9D}"/>
              </a:ext>
            </a:extLst>
          </p:cNvPr>
          <p:cNvSpPr txBox="1"/>
          <p:nvPr/>
        </p:nvSpPr>
        <p:spPr>
          <a:xfrm>
            <a:off x="34420366" y="7770825"/>
            <a:ext cx="2689034" cy="1231106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20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potentiels dès la 2e année</a:t>
            </a:r>
            <a:r>
              <a:rPr lang="fr-FR" sz="2000" dirty="0">
                <a:solidFill>
                  <a:srgbClr val="1B594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(projection réaliste basée sur le marché local)</a:t>
            </a:r>
            <a:endParaRPr lang="fr-FR" sz="20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B14ED4A4-A2E0-4431-A83A-A6740045D5B3}"/>
              </a:ext>
            </a:extLst>
          </p:cNvPr>
          <p:cNvSpPr txBox="1"/>
          <p:nvPr/>
        </p:nvSpPr>
        <p:spPr>
          <a:xfrm>
            <a:off x="33782228" y="5370373"/>
            <a:ext cx="3327172" cy="1661993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54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+50 000 colis/an </a:t>
            </a:r>
            <a:endParaRPr lang="fr-FR" sz="54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8547A96C-8DB4-4385-884F-0EC4152277A4}"/>
              </a:ext>
            </a:extLst>
          </p:cNvPr>
          <p:cNvSpPr/>
          <p:nvPr/>
        </p:nvSpPr>
        <p:spPr>
          <a:xfrm rot="20085907">
            <a:off x="32440511" y="2858236"/>
            <a:ext cx="4671369" cy="1034031"/>
          </a:xfrm>
          <a:prstGeom prst="rightArrow">
            <a:avLst>
              <a:gd name="adj1" fmla="val 50000"/>
              <a:gd name="adj2" fmla="val 1150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5DFD11-44E6-4FE0-98C3-D5FA69137E54}"/>
              </a:ext>
            </a:extLst>
          </p:cNvPr>
          <p:cNvSpPr/>
          <p:nvPr/>
        </p:nvSpPr>
        <p:spPr>
          <a:xfrm rot="21278152">
            <a:off x="32773466" y="4247178"/>
            <a:ext cx="4319517" cy="553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70DCDF1-257C-4334-BA0C-015A8738876F}"/>
              </a:ext>
            </a:extLst>
          </p:cNvPr>
          <p:cNvSpPr/>
          <p:nvPr/>
        </p:nvSpPr>
        <p:spPr>
          <a:xfrm rot="20273408">
            <a:off x="32806865" y="5243125"/>
            <a:ext cx="4364307" cy="524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F7B7A07-EAC8-46E5-AE2B-9F78A6275975}"/>
              </a:ext>
            </a:extLst>
          </p:cNvPr>
          <p:cNvSpPr/>
          <p:nvPr/>
        </p:nvSpPr>
        <p:spPr>
          <a:xfrm>
            <a:off x="35413387" y="6022690"/>
            <a:ext cx="1696013" cy="1569456"/>
          </a:xfrm>
          <a:prstGeom prst="ellipse">
            <a:avLst/>
          </a:prstGeom>
          <a:solidFill>
            <a:schemeClr val="bg1"/>
          </a:solidFill>
          <a:ln>
            <a:solidFill>
              <a:srgbClr val="1C5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" name="Graphique 60" descr="Horloge avec un remplissage uni">
            <a:extLst>
              <a:ext uri="{FF2B5EF4-FFF2-40B4-BE49-F238E27FC236}">
                <a16:creationId xmlns:a16="http://schemas.microsoft.com/office/drawing/2014/main" id="{B04505D8-3906-4C29-97B0-8C6FEDD8C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96089" y="6134487"/>
            <a:ext cx="1313311" cy="1313311"/>
          </a:xfrm>
          <a:prstGeom prst="rect">
            <a:avLst/>
          </a:prstGeom>
        </p:spPr>
      </p:pic>
      <p:sp>
        <p:nvSpPr>
          <p:cNvPr id="62" name="Ellipse 61">
            <a:extLst>
              <a:ext uri="{FF2B5EF4-FFF2-40B4-BE49-F238E27FC236}">
                <a16:creationId xmlns:a16="http://schemas.microsoft.com/office/drawing/2014/main" id="{E2F4A172-2BD3-4495-BF42-5401C3F22ACB}"/>
              </a:ext>
            </a:extLst>
          </p:cNvPr>
          <p:cNvSpPr/>
          <p:nvPr/>
        </p:nvSpPr>
        <p:spPr>
          <a:xfrm>
            <a:off x="35413387" y="5001429"/>
            <a:ext cx="1696013" cy="1569456"/>
          </a:xfrm>
          <a:prstGeom prst="ellipse">
            <a:avLst/>
          </a:prstGeom>
          <a:solidFill>
            <a:schemeClr val="bg1"/>
          </a:solidFill>
          <a:ln>
            <a:solidFill>
              <a:srgbClr val="1C5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3" name="Graphique 62" descr="Pièces avec un remplissage uni">
            <a:extLst>
              <a:ext uri="{FF2B5EF4-FFF2-40B4-BE49-F238E27FC236}">
                <a16:creationId xmlns:a16="http://schemas.microsoft.com/office/drawing/2014/main" id="{82750A9D-1EEB-4F4C-9A89-E0A723258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186070" y="5381865"/>
            <a:ext cx="923330" cy="923330"/>
          </a:xfrm>
          <a:prstGeom prst="rect">
            <a:avLst/>
          </a:prstGeom>
        </p:spPr>
      </p:pic>
      <p:sp>
        <p:nvSpPr>
          <p:cNvPr id="64" name="Ellipse 63">
            <a:extLst>
              <a:ext uri="{FF2B5EF4-FFF2-40B4-BE49-F238E27FC236}">
                <a16:creationId xmlns:a16="http://schemas.microsoft.com/office/drawing/2014/main" id="{FA7B9563-01D7-485D-B737-CEC8BD564885}"/>
              </a:ext>
            </a:extLst>
          </p:cNvPr>
          <p:cNvSpPr/>
          <p:nvPr/>
        </p:nvSpPr>
        <p:spPr>
          <a:xfrm>
            <a:off x="35413387" y="3724717"/>
            <a:ext cx="1696013" cy="1569456"/>
          </a:xfrm>
          <a:prstGeom prst="ellipse">
            <a:avLst/>
          </a:prstGeom>
          <a:solidFill>
            <a:schemeClr val="bg1"/>
          </a:solidFill>
          <a:ln>
            <a:solidFill>
              <a:srgbClr val="1C5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57A31CC8-C9A7-4686-9A24-DCCABAF8EA5F}"/>
              </a:ext>
            </a:extLst>
          </p:cNvPr>
          <p:cNvSpPr/>
          <p:nvPr/>
        </p:nvSpPr>
        <p:spPr>
          <a:xfrm>
            <a:off x="36337631" y="4145210"/>
            <a:ext cx="771769" cy="693490"/>
          </a:xfrm>
          <a:prstGeom prst="cube">
            <a:avLst/>
          </a:prstGeom>
          <a:solidFill>
            <a:schemeClr val="bg1"/>
          </a:solidFill>
          <a:ln w="38100">
            <a:solidFill>
              <a:srgbClr val="1C5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extBox 19">
            <a:extLst>
              <a:ext uri="{FF2B5EF4-FFF2-40B4-BE49-F238E27FC236}">
                <a16:creationId xmlns:a16="http://schemas.microsoft.com/office/drawing/2014/main" id="{80DC83A9-AAD3-489B-ABCD-1029230E8E60}"/>
              </a:ext>
            </a:extLst>
          </p:cNvPr>
          <p:cNvSpPr txBox="1"/>
          <p:nvPr/>
        </p:nvSpPr>
        <p:spPr>
          <a:xfrm rot="16200000">
            <a:off x="33748778" y="5637391"/>
            <a:ext cx="4951528" cy="1769715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500" dirty="0" err="1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LiFaso</a:t>
            </a:r>
            <a:endParaRPr lang="fr-FR" sz="115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grpSp>
        <p:nvGrpSpPr>
          <p:cNvPr id="44" name="Group 4">
            <a:extLst>
              <a:ext uri="{FF2B5EF4-FFF2-40B4-BE49-F238E27FC236}">
                <a16:creationId xmlns:a16="http://schemas.microsoft.com/office/drawing/2014/main" id="{12802BB6-8382-4DEA-B656-E1F12F97CB55}"/>
              </a:ext>
            </a:extLst>
          </p:cNvPr>
          <p:cNvGrpSpPr/>
          <p:nvPr/>
        </p:nvGrpSpPr>
        <p:grpSpPr>
          <a:xfrm>
            <a:off x="5132456" y="4838700"/>
            <a:ext cx="5476837" cy="4978117"/>
            <a:chOff x="0" y="0"/>
            <a:chExt cx="2409120" cy="240336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3F5F13B7-2C2C-4EE1-AE5F-5884EB0261CC}"/>
                </a:ext>
              </a:extLst>
            </p:cNvPr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sp>
        <p:nvSpPr>
          <p:cNvPr id="47" name="Freeform 40">
            <a:extLst>
              <a:ext uri="{FF2B5EF4-FFF2-40B4-BE49-F238E27FC236}">
                <a16:creationId xmlns:a16="http://schemas.microsoft.com/office/drawing/2014/main" id="{BD0EB435-0B22-4959-AFC7-927F3E7CF9C3}"/>
              </a:ext>
            </a:extLst>
          </p:cNvPr>
          <p:cNvSpPr/>
          <p:nvPr/>
        </p:nvSpPr>
        <p:spPr>
          <a:xfrm>
            <a:off x="6033081" y="5381865"/>
            <a:ext cx="3910206" cy="3514091"/>
          </a:xfrm>
          <a:custGeom>
            <a:avLst/>
            <a:gdLst/>
            <a:ahLst/>
            <a:cxnLst/>
            <a:rect l="l" t="t" r="r" b="b"/>
            <a:pathLst>
              <a:path w="1587631" h="1565987">
                <a:moveTo>
                  <a:pt x="0" y="0"/>
                </a:moveTo>
                <a:lnTo>
                  <a:pt x="1587630" y="0"/>
                </a:lnTo>
                <a:lnTo>
                  <a:pt x="1587630" y="1565987"/>
                </a:lnTo>
                <a:lnTo>
                  <a:pt x="0" y="15659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55" name="Group 4">
            <a:extLst>
              <a:ext uri="{FF2B5EF4-FFF2-40B4-BE49-F238E27FC236}">
                <a16:creationId xmlns:a16="http://schemas.microsoft.com/office/drawing/2014/main" id="{0F098FCC-AD0F-4953-912B-04446E48389C}"/>
              </a:ext>
            </a:extLst>
          </p:cNvPr>
          <p:cNvGrpSpPr/>
          <p:nvPr/>
        </p:nvGrpSpPr>
        <p:grpSpPr>
          <a:xfrm>
            <a:off x="5358694" y="5005499"/>
            <a:ext cx="900000" cy="900001"/>
            <a:chOff x="0" y="0"/>
            <a:chExt cx="2409120" cy="2403360"/>
          </a:xfrm>
          <a:solidFill>
            <a:srgbClr val="47C586"/>
          </a:solidFill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7447D8BC-626E-4363-8BAE-490D9BF07954}"/>
                </a:ext>
              </a:extLst>
            </p:cNvPr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7" name="Group 4">
            <a:extLst>
              <a:ext uri="{FF2B5EF4-FFF2-40B4-BE49-F238E27FC236}">
                <a16:creationId xmlns:a16="http://schemas.microsoft.com/office/drawing/2014/main" id="{DA8019ED-367F-4E44-A7A1-2A7BF4FA7B6B}"/>
              </a:ext>
            </a:extLst>
          </p:cNvPr>
          <p:cNvGrpSpPr/>
          <p:nvPr/>
        </p:nvGrpSpPr>
        <p:grpSpPr>
          <a:xfrm>
            <a:off x="6959606" y="9281107"/>
            <a:ext cx="900000" cy="900001"/>
            <a:chOff x="0" y="0"/>
            <a:chExt cx="2409120" cy="2403360"/>
          </a:xfrm>
          <a:solidFill>
            <a:srgbClr val="47C586"/>
          </a:solidFill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818634A3-78D5-45A8-97B9-129F880871E9}"/>
                </a:ext>
              </a:extLst>
            </p:cNvPr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65" name="Group 4">
            <a:extLst>
              <a:ext uri="{FF2B5EF4-FFF2-40B4-BE49-F238E27FC236}">
                <a16:creationId xmlns:a16="http://schemas.microsoft.com/office/drawing/2014/main" id="{A3CF5290-F3CB-4B69-A164-0D3BD83A1390}"/>
              </a:ext>
            </a:extLst>
          </p:cNvPr>
          <p:cNvGrpSpPr/>
          <p:nvPr/>
        </p:nvGrpSpPr>
        <p:grpSpPr>
          <a:xfrm>
            <a:off x="5400658" y="8257135"/>
            <a:ext cx="900000" cy="900001"/>
            <a:chOff x="0" y="0"/>
            <a:chExt cx="2409120" cy="2403360"/>
          </a:xfrm>
          <a:solidFill>
            <a:srgbClr val="47C586"/>
          </a:solidFill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EE23C63E-C710-4862-BE2C-68F383C721E7}"/>
                </a:ext>
              </a:extLst>
            </p:cNvPr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28647898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6">
            <a:extLst>
              <a:ext uri="{FF2B5EF4-FFF2-40B4-BE49-F238E27FC236}">
                <a16:creationId xmlns:a16="http://schemas.microsoft.com/office/drawing/2014/main" id="{766A170B-7DA5-435E-A1C2-36CA34DC7C0A}"/>
              </a:ext>
            </a:extLst>
          </p:cNvPr>
          <p:cNvSpPr/>
          <p:nvPr/>
        </p:nvSpPr>
        <p:spPr>
          <a:xfrm>
            <a:off x="-6185612" y="0"/>
            <a:ext cx="18288000" cy="10454220"/>
          </a:xfrm>
          <a:custGeom>
            <a:avLst/>
            <a:gdLst/>
            <a:ahLst/>
            <a:cxnLst/>
            <a:rect l="l" t="t" r="r" b="b"/>
            <a:pathLst>
              <a:path w="1286038" h="2976105">
                <a:moveTo>
                  <a:pt x="0" y="0"/>
                </a:moveTo>
                <a:lnTo>
                  <a:pt x="1286038" y="0"/>
                </a:lnTo>
                <a:lnTo>
                  <a:pt x="1286038" y="2976105"/>
                </a:lnTo>
                <a:lnTo>
                  <a:pt x="0" y="2976105"/>
                </a:lnTo>
                <a:close/>
              </a:path>
            </a:pathLst>
          </a:custGeom>
          <a:solidFill>
            <a:srgbClr val="1B5946"/>
          </a:solidFill>
        </p:spPr>
      </p:sp>
      <p:sp>
        <p:nvSpPr>
          <p:cNvPr id="35" name="Ellipse 34"/>
          <p:cNvSpPr/>
          <p:nvPr/>
        </p:nvSpPr>
        <p:spPr>
          <a:xfrm>
            <a:off x="16191936" y="23280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15238873" y="23280"/>
            <a:ext cx="900000" cy="900000"/>
          </a:xfrm>
          <a:prstGeom prst="ellipse">
            <a:avLst/>
          </a:prstGeom>
          <a:solidFill>
            <a:srgbClr val="2A865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4312342" y="8460"/>
            <a:ext cx="900000" cy="900000"/>
          </a:xfrm>
          <a:prstGeom prst="ellipse">
            <a:avLst/>
          </a:prstGeom>
          <a:solidFill>
            <a:srgbClr val="33A36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13372545" y="23280"/>
            <a:ext cx="900000" cy="900000"/>
          </a:xfrm>
          <a:prstGeom prst="ellipse">
            <a:avLst/>
          </a:prstGeom>
          <a:solidFill>
            <a:srgbClr val="47C58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7C586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12439381" y="38940"/>
            <a:ext cx="900000" cy="900000"/>
          </a:xfrm>
          <a:prstGeom prst="ellipse">
            <a:avLst/>
          </a:prstGeom>
          <a:solidFill>
            <a:srgbClr val="47C58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7C0C5050-077F-422B-A8D1-318E050CAE46}"/>
              </a:ext>
            </a:extLst>
          </p:cNvPr>
          <p:cNvSpPr/>
          <p:nvPr/>
        </p:nvSpPr>
        <p:spPr>
          <a:xfrm>
            <a:off x="11507742" y="38940"/>
            <a:ext cx="900000" cy="900000"/>
          </a:xfrm>
          <a:prstGeom prst="ellipse">
            <a:avLst/>
          </a:prstGeom>
          <a:solidFill>
            <a:srgbClr val="61CD9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C5739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1771480" y="227330"/>
            <a:ext cx="28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72ECAEC9-07EB-4685-85B6-BF9D339AC034}"/>
              </a:ext>
            </a:extLst>
          </p:cNvPr>
          <p:cNvSpPr txBox="1"/>
          <p:nvPr/>
        </p:nvSpPr>
        <p:spPr>
          <a:xfrm>
            <a:off x="12701960" y="227330"/>
            <a:ext cx="28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55A382E7-D7FA-434F-8CAD-F8BCD8933B8B}"/>
              </a:ext>
            </a:extLst>
          </p:cNvPr>
          <p:cNvSpPr txBox="1"/>
          <p:nvPr/>
        </p:nvSpPr>
        <p:spPr>
          <a:xfrm>
            <a:off x="13642813" y="212090"/>
            <a:ext cx="287647" cy="52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3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3598DFA-FCB0-482F-B9B9-FE73FE5E69CF}"/>
              </a:ext>
            </a:extLst>
          </p:cNvPr>
          <p:cNvSpPr txBox="1"/>
          <p:nvPr/>
        </p:nvSpPr>
        <p:spPr>
          <a:xfrm>
            <a:off x="14577346" y="227330"/>
            <a:ext cx="228600" cy="52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4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FFB72E32-EB26-44BC-A841-963A17492F2B}"/>
              </a:ext>
            </a:extLst>
          </p:cNvPr>
          <p:cNvSpPr txBox="1"/>
          <p:nvPr/>
        </p:nvSpPr>
        <p:spPr>
          <a:xfrm>
            <a:off x="15532093" y="227330"/>
            <a:ext cx="279979" cy="52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5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35B135BF-A139-4EFC-9717-D030F9E2DDA6}"/>
              </a:ext>
            </a:extLst>
          </p:cNvPr>
          <p:cNvSpPr txBox="1"/>
          <p:nvPr/>
        </p:nvSpPr>
        <p:spPr>
          <a:xfrm>
            <a:off x="16443674" y="212090"/>
            <a:ext cx="279979" cy="52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rgbClr val="1B5946"/>
                </a:solidFill>
              </a:rPr>
              <a:t>6</a:t>
            </a: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1A279295-EDEB-4425-9B86-E9751B2A5DA3}"/>
              </a:ext>
            </a:extLst>
          </p:cNvPr>
          <p:cNvSpPr txBox="1"/>
          <p:nvPr/>
        </p:nvSpPr>
        <p:spPr>
          <a:xfrm>
            <a:off x="534155" y="1546826"/>
            <a:ext cx="11476449" cy="2215991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spcBef>
                <a:spcPct val="0"/>
              </a:spcBef>
              <a:defRPr sz="4800" b="1" spc="33">
                <a:solidFill>
                  <a:srgbClr val="1B5946"/>
                </a:solidFill>
                <a:latin typeface="Poppins Semi-Bold"/>
                <a:ea typeface="Poppins Semi-Bold"/>
                <a:cs typeface="Poppins Semi-Bold"/>
              </a:defRPr>
            </a:lvl1pPr>
          </a:lstStyle>
          <a:p>
            <a:r>
              <a:rPr lang="fr-FR" dirty="0" err="1">
                <a:solidFill>
                  <a:schemeClr val="bg1"/>
                </a:solidFill>
              </a:rPr>
              <a:t>LiFaso</a:t>
            </a:r>
            <a:r>
              <a:rPr lang="fr-FR" dirty="0">
                <a:solidFill>
                  <a:schemeClr val="bg1"/>
                </a:solidFill>
              </a:rPr>
              <a:t>, bien plus qu’une app : une infrastructure de livraison pour le Burkina résilient</a:t>
            </a: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7B9ED7B3-FD2C-4CF8-866E-77C390C4ACDA}"/>
              </a:ext>
            </a:extLst>
          </p:cNvPr>
          <p:cNvSpPr/>
          <p:nvPr/>
        </p:nvSpPr>
        <p:spPr>
          <a:xfrm>
            <a:off x="8207155" y="5676900"/>
            <a:ext cx="9377023" cy="306327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srgbClr val="1B594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Une solution innovante née au Burkina, pour le Burkina. Une technologie ouverte qui s’intègre partout (API, e-commerce, institutions).Un projet à impact réel : emploi, inclusion, digitalisation.</a:t>
            </a:r>
            <a:endParaRPr lang="fr-FR" sz="32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1E95C32-2014-47F9-A1AE-61ABB920AD03}"/>
              </a:ext>
            </a:extLst>
          </p:cNvPr>
          <p:cNvSpPr/>
          <p:nvPr/>
        </p:nvSpPr>
        <p:spPr>
          <a:xfrm>
            <a:off x="34082607" y="7124700"/>
            <a:ext cx="3026793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25D4721B-3BD0-420D-A9AA-3BE96B94A520}"/>
              </a:ext>
            </a:extLst>
          </p:cNvPr>
          <p:cNvSpPr/>
          <p:nvPr/>
        </p:nvSpPr>
        <p:spPr>
          <a:xfrm>
            <a:off x="34082607" y="5905500"/>
            <a:ext cx="3026793" cy="3733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4C17C5BD-7959-495E-A817-95804A8C74B6}"/>
              </a:ext>
            </a:extLst>
          </p:cNvPr>
          <p:cNvSpPr/>
          <p:nvPr/>
        </p:nvSpPr>
        <p:spPr>
          <a:xfrm>
            <a:off x="34082607" y="4914900"/>
            <a:ext cx="3026793" cy="472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76FA8D0E-38BC-4098-B7C0-92F38E851447}"/>
              </a:ext>
            </a:extLst>
          </p:cNvPr>
          <p:cNvSpPr/>
          <p:nvPr/>
        </p:nvSpPr>
        <p:spPr>
          <a:xfrm>
            <a:off x="35165924" y="3695700"/>
            <a:ext cx="1943476" cy="5943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extBox 19">
            <a:extLst>
              <a:ext uri="{FF2B5EF4-FFF2-40B4-BE49-F238E27FC236}">
                <a16:creationId xmlns:a16="http://schemas.microsoft.com/office/drawing/2014/main" id="{14F0194F-CB53-4869-AF02-CD00ABFCC1F0}"/>
              </a:ext>
            </a:extLst>
          </p:cNvPr>
          <p:cNvSpPr txBox="1"/>
          <p:nvPr/>
        </p:nvSpPr>
        <p:spPr>
          <a:xfrm>
            <a:off x="34383597" y="8062791"/>
            <a:ext cx="2725803" cy="1538883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20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de temps gagné pour organiser une livraison</a:t>
            </a:r>
            <a:r>
              <a:rPr lang="fr-FR" sz="2000" dirty="0">
                <a:solidFill>
                  <a:srgbClr val="1B594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(commande → livreur confirmé en quelques clics)</a:t>
            </a:r>
            <a:endParaRPr lang="fr-FR" sz="20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EB437936-858E-421C-9D08-82917355A71B}"/>
              </a:ext>
            </a:extLst>
          </p:cNvPr>
          <p:cNvSpPr txBox="1"/>
          <p:nvPr/>
        </p:nvSpPr>
        <p:spPr>
          <a:xfrm>
            <a:off x="35486105" y="7224777"/>
            <a:ext cx="1623295" cy="923330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60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70%</a:t>
            </a:r>
            <a:endParaRPr lang="fr-FR" sz="60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51" name="TextBox 19">
            <a:extLst>
              <a:ext uri="{FF2B5EF4-FFF2-40B4-BE49-F238E27FC236}">
                <a16:creationId xmlns:a16="http://schemas.microsoft.com/office/drawing/2014/main" id="{329FDB04-C2E3-43D7-862E-C1286C8F5A7D}"/>
              </a:ext>
            </a:extLst>
          </p:cNvPr>
          <p:cNvSpPr txBox="1"/>
          <p:nvPr/>
        </p:nvSpPr>
        <p:spPr>
          <a:xfrm>
            <a:off x="35486105" y="6201370"/>
            <a:ext cx="1623295" cy="923330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60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20%</a:t>
            </a:r>
            <a:endParaRPr lang="fr-FR" sz="60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52" name="TextBox 19">
            <a:extLst>
              <a:ext uri="{FF2B5EF4-FFF2-40B4-BE49-F238E27FC236}">
                <a16:creationId xmlns:a16="http://schemas.microsoft.com/office/drawing/2014/main" id="{7ADCD4B9-DD70-4516-901B-B14790DCB5C3}"/>
              </a:ext>
            </a:extLst>
          </p:cNvPr>
          <p:cNvSpPr txBox="1"/>
          <p:nvPr/>
        </p:nvSpPr>
        <p:spPr>
          <a:xfrm>
            <a:off x="34420366" y="7477390"/>
            <a:ext cx="2689034" cy="1846659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20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d’économies pour les commerçants </a:t>
            </a:r>
            <a:r>
              <a:rPr lang="fr-FR" sz="2000" dirty="0">
                <a:solidFill>
                  <a:srgbClr val="1B594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(grâce à l’optimisation des trajets et la mutualisation)</a:t>
            </a:r>
            <a:endParaRPr lang="fr-FR" sz="20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53" name="TextBox 19">
            <a:extLst>
              <a:ext uri="{FF2B5EF4-FFF2-40B4-BE49-F238E27FC236}">
                <a16:creationId xmlns:a16="http://schemas.microsoft.com/office/drawing/2014/main" id="{CC9F0082-2350-4E1D-9877-5B7C6B9BEF9D}"/>
              </a:ext>
            </a:extLst>
          </p:cNvPr>
          <p:cNvSpPr txBox="1"/>
          <p:nvPr/>
        </p:nvSpPr>
        <p:spPr>
          <a:xfrm>
            <a:off x="34420366" y="7770825"/>
            <a:ext cx="2689034" cy="1231106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20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potentiels dès la 2e année</a:t>
            </a:r>
            <a:r>
              <a:rPr lang="fr-FR" sz="2000" dirty="0">
                <a:solidFill>
                  <a:srgbClr val="1B594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(projection réaliste basée sur le marché local)</a:t>
            </a:r>
            <a:endParaRPr lang="fr-FR" sz="20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B14ED4A4-A2E0-4431-A83A-A6740045D5B3}"/>
              </a:ext>
            </a:extLst>
          </p:cNvPr>
          <p:cNvSpPr txBox="1"/>
          <p:nvPr/>
        </p:nvSpPr>
        <p:spPr>
          <a:xfrm>
            <a:off x="33782228" y="5370373"/>
            <a:ext cx="3327172" cy="1661993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5400" dirty="0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+50 000 colis/an </a:t>
            </a:r>
            <a:endParaRPr lang="fr-FR" sz="54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8547A96C-8DB4-4385-884F-0EC4152277A4}"/>
              </a:ext>
            </a:extLst>
          </p:cNvPr>
          <p:cNvSpPr/>
          <p:nvPr/>
        </p:nvSpPr>
        <p:spPr>
          <a:xfrm rot="20085907">
            <a:off x="32440511" y="2858236"/>
            <a:ext cx="4671369" cy="1034031"/>
          </a:xfrm>
          <a:prstGeom prst="rightArrow">
            <a:avLst>
              <a:gd name="adj1" fmla="val 50000"/>
              <a:gd name="adj2" fmla="val 1150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5DFD11-44E6-4FE0-98C3-D5FA69137E54}"/>
              </a:ext>
            </a:extLst>
          </p:cNvPr>
          <p:cNvSpPr/>
          <p:nvPr/>
        </p:nvSpPr>
        <p:spPr>
          <a:xfrm rot="21278152">
            <a:off x="32773466" y="4247178"/>
            <a:ext cx="4319517" cy="553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70DCDF1-257C-4334-BA0C-015A8738876F}"/>
              </a:ext>
            </a:extLst>
          </p:cNvPr>
          <p:cNvSpPr/>
          <p:nvPr/>
        </p:nvSpPr>
        <p:spPr>
          <a:xfrm rot="20273408">
            <a:off x="32806865" y="5243125"/>
            <a:ext cx="4364307" cy="524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F7B7A07-EAC8-46E5-AE2B-9F78A6275975}"/>
              </a:ext>
            </a:extLst>
          </p:cNvPr>
          <p:cNvSpPr/>
          <p:nvPr/>
        </p:nvSpPr>
        <p:spPr>
          <a:xfrm>
            <a:off x="35413387" y="6022690"/>
            <a:ext cx="1696013" cy="1569456"/>
          </a:xfrm>
          <a:prstGeom prst="ellipse">
            <a:avLst/>
          </a:prstGeom>
          <a:solidFill>
            <a:schemeClr val="bg1"/>
          </a:solidFill>
          <a:ln>
            <a:solidFill>
              <a:srgbClr val="1C5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" name="Graphique 60" descr="Horloge avec un remplissage uni">
            <a:extLst>
              <a:ext uri="{FF2B5EF4-FFF2-40B4-BE49-F238E27FC236}">
                <a16:creationId xmlns:a16="http://schemas.microsoft.com/office/drawing/2014/main" id="{B04505D8-3906-4C29-97B0-8C6FEDD8C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96089" y="6134487"/>
            <a:ext cx="1313311" cy="1313311"/>
          </a:xfrm>
          <a:prstGeom prst="rect">
            <a:avLst/>
          </a:prstGeom>
        </p:spPr>
      </p:pic>
      <p:sp>
        <p:nvSpPr>
          <p:cNvPr id="62" name="Ellipse 61">
            <a:extLst>
              <a:ext uri="{FF2B5EF4-FFF2-40B4-BE49-F238E27FC236}">
                <a16:creationId xmlns:a16="http://schemas.microsoft.com/office/drawing/2014/main" id="{E2F4A172-2BD3-4495-BF42-5401C3F22ACB}"/>
              </a:ext>
            </a:extLst>
          </p:cNvPr>
          <p:cNvSpPr/>
          <p:nvPr/>
        </p:nvSpPr>
        <p:spPr>
          <a:xfrm>
            <a:off x="35413387" y="5001429"/>
            <a:ext cx="1696013" cy="1569456"/>
          </a:xfrm>
          <a:prstGeom prst="ellipse">
            <a:avLst/>
          </a:prstGeom>
          <a:solidFill>
            <a:schemeClr val="bg1"/>
          </a:solidFill>
          <a:ln>
            <a:solidFill>
              <a:srgbClr val="1C5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3" name="Graphique 62" descr="Pièces avec un remplissage uni">
            <a:extLst>
              <a:ext uri="{FF2B5EF4-FFF2-40B4-BE49-F238E27FC236}">
                <a16:creationId xmlns:a16="http://schemas.microsoft.com/office/drawing/2014/main" id="{82750A9D-1EEB-4F4C-9A89-E0A723258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86070" y="5381865"/>
            <a:ext cx="923330" cy="923330"/>
          </a:xfrm>
          <a:prstGeom prst="rect">
            <a:avLst/>
          </a:prstGeom>
        </p:spPr>
      </p:pic>
      <p:sp>
        <p:nvSpPr>
          <p:cNvPr id="64" name="Ellipse 63">
            <a:extLst>
              <a:ext uri="{FF2B5EF4-FFF2-40B4-BE49-F238E27FC236}">
                <a16:creationId xmlns:a16="http://schemas.microsoft.com/office/drawing/2014/main" id="{FA7B9563-01D7-485D-B737-CEC8BD564885}"/>
              </a:ext>
            </a:extLst>
          </p:cNvPr>
          <p:cNvSpPr/>
          <p:nvPr/>
        </p:nvSpPr>
        <p:spPr>
          <a:xfrm>
            <a:off x="35413387" y="3724717"/>
            <a:ext cx="1696013" cy="1569456"/>
          </a:xfrm>
          <a:prstGeom prst="ellipse">
            <a:avLst/>
          </a:prstGeom>
          <a:solidFill>
            <a:schemeClr val="bg1"/>
          </a:solidFill>
          <a:ln>
            <a:solidFill>
              <a:srgbClr val="1C5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57A31CC8-C9A7-4686-9A24-DCCABAF8EA5F}"/>
              </a:ext>
            </a:extLst>
          </p:cNvPr>
          <p:cNvSpPr/>
          <p:nvPr/>
        </p:nvSpPr>
        <p:spPr>
          <a:xfrm>
            <a:off x="36337631" y="4145210"/>
            <a:ext cx="771769" cy="693490"/>
          </a:xfrm>
          <a:prstGeom prst="cube">
            <a:avLst/>
          </a:prstGeom>
          <a:solidFill>
            <a:schemeClr val="bg1"/>
          </a:solidFill>
          <a:ln w="38100">
            <a:solidFill>
              <a:srgbClr val="1C5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extBox 19">
            <a:extLst>
              <a:ext uri="{FF2B5EF4-FFF2-40B4-BE49-F238E27FC236}">
                <a16:creationId xmlns:a16="http://schemas.microsoft.com/office/drawing/2014/main" id="{80DC83A9-AAD3-489B-ABCD-1029230E8E60}"/>
              </a:ext>
            </a:extLst>
          </p:cNvPr>
          <p:cNvSpPr txBox="1"/>
          <p:nvPr/>
        </p:nvSpPr>
        <p:spPr>
          <a:xfrm rot="16200000">
            <a:off x="33748778" y="5637391"/>
            <a:ext cx="4951528" cy="1769715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500" dirty="0" err="1">
                <a:solidFill>
                  <a:srgbClr val="1B5946"/>
                </a:solidFill>
                <a:latin typeface="Poppins Semi-Bold" panose="020B0604020202020204" charset="0"/>
                <a:cs typeface="Poppins Semi-Bold" panose="020B0604020202020204" charset="0"/>
              </a:rPr>
              <a:t>LiFaso</a:t>
            </a:r>
            <a:endParaRPr lang="fr-FR" sz="11500" dirty="0">
              <a:solidFill>
                <a:srgbClr val="1B5946"/>
              </a:solidFill>
              <a:effectLst/>
              <a:latin typeface="Poppins Semi-Bold" panose="020B0604020202020204" charset="0"/>
              <a:cs typeface="Poppins Semi-Bold" panose="020B0604020202020204" charset="0"/>
            </a:endParaRPr>
          </a:p>
        </p:txBody>
      </p:sp>
      <p:sp>
        <p:nvSpPr>
          <p:cNvPr id="71" name="Freeform 17">
            <a:extLst>
              <a:ext uri="{FF2B5EF4-FFF2-40B4-BE49-F238E27FC236}">
                <a16:creationId xmlns:a16="http://schemas.microsoft.com/office/drawing/2014/main" id="{CE38E9C4-9948-4B8F-8313-0EA96E190C77}"/>
              </a:ext>
            </a:extLst>
          </p:cNvPr>
          <p:cNvSpPr/>
          <p:nvPr/>
        </p:nvSpPr>
        <p:spPr>
          <a:xfrm>
            <a:off x="-914400" y="3695700"/>
            <a:ext cx="5105400" cy="1333062"/>
          </a:xfrm>
          <a:custGeom>
            <a:avLst/>
            <a:gdLst/>
            <a:ahLst/>
            <a:cxnLst/>
            <a:rect l="l" t="t" r="r" b="b"/>
            <a:pathLst>
              <a:path w="7152486" h="1776201">
                <a:moveTo>
                  <a:pt x="0" y="0"/>
                </a:moveTo>
                <a:lnTo>
                  <a:pt x="7152486" y="0"/>
                </a:lnTo>
                <a:lnTo>
                  <a:pt x="7152486" y="1776201"/>
                </a:lnTo>
                <a:lnTo>
                  <a:pt x="0" y="17762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7" name="Freeform 22">
            <a:extLst>
              <a:ext uri="{FF2B5EF4-FFF2-40B4-BE49-F238E27FC236}">
                <a16:creationId xmlns:a16="http://schemas.microsoft.com/office/drawing/2014/main" id="{8CDC34FC-9160-49B3-BE2A-2237E84CD5F5}"/>
              </a:ext>
            </a:extLst>
          </p:cNvPr>
          <p:cNvSpPr/>
          <p:nvPr/>
        </p:nvSpPr>
        <p:spPr>
          <a:xfrm>
            <a:off x="-1499312" y="4746615"/>
            <a:ext cx="8915400" cy="6048419"/>
          </a:xfrm>
          <a:custGeom>
            <a:avLst/>
            <a:gdLst/>
            <a:ahLst/>
            <a:cxnLst/>
            <a:rect l="l" t="t" r="r" b="b"/>
            <a:pathLst>
              <a:path w="6170722" h="4288129">
                <a:moveTo>
                  <a:pt x="0" y="0"/>
                </a:moveTo>
                <a:lnTo>
                  <a:pt x="6170722" y="0"/>
                </a:lnTo>
                <a:lnTo>
                  <a:pt x="6170722" y="4288129"/>
                </a:lnTo>
                <a:lnTo>
                  <a:pt x="0" y="42881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912215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626</Words>
  <Application>Microsoft Office PowerPoint</Application>
  <PresentationFormat>Personnalisé</PresentationFormat>
  <Paragraphs>121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Poppins</vt:lpstr>
      <vt:lpstr>Poppins Semi-Bold</vt:lpstr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TELECEL Faso</dc:title>
  <cp:lastModifiedBy>LENOVO</cp:lastModifiedBy>
  <cp:revision>44</cp:revision>
  <dcterms:created xsi:type="dcterms:W3CDTF">2006-08-16T00:00:00Z</dcterms:created>
  <dcterms:modified xsi:type="dcterms:W3CDTF">2025-09-29T07:27:06Z</dcterms:modified>
  <dc:identifier>DAGwKt98ncE</dc:identifier>
</cp:coreProperties>
</file>