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x="18288000" cy="10287000"/>
  <p:notesSz cx="6858000" cy="9144000"/>
  <p:embeddedFontLst>
    <p:embeddedFont>
      <p:font typeface="DM Sans Italics" charset="1" panose="00000000000000000000"/>
      <p:regular r:id="rId13"/>
    </p:embeddedFont>
    <p:embeddedFont>
      <p:font typeface="Now Bold" charset="1" panose="00000800000000000000"/>
      <p:regular r:id="rId14"/>
    </p:embeddedFont>
    <p:embeddedFont>
      <p:font typeface="DM Sans" charset="1" panose="00000000000000000000"/>
      <p:regular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15" Target="fonts/font15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51D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-5400000">
            <a:off x="11392544" y="4154952"/>
            <a:ext cx="11958151" cy="1929323"/>
            <a:chOff x="0" y="0"/>
            <a:chExt cx="3149472" cy="50813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149472" cy="508135"/>
            </a:xfrm>
            <a:custGeom>
              <a:avLst/>
              <a:gdLst/>
              <a:ahLst/>
              <a:cxnLst/>
              <a:rect r="r" b="b" t="t" l="l"/>
              <a:pathLst>
                <a:path h="508135" w="3149472">
                  <a:moveTo>
                    <a:pt x="0" y="0"/>
                  </a:moveTo>
                  <a:lnTo>
                    <a:pt x="3149472" y="0"/>
                  </a:lnTo>
                  <a:lnTo>
                    <a:pt x="3149472" y="508135"/>
                  </a:lnTo>
                  <a:lnTo>
                    <a:pt x="0" y="508135"/>
                  </a:lnTo>
                  <a:close/>
                </a:path>
              </a:pathLst>
            </a:custGeom>
            <a:solidFill>
              <a:srgbClr val="145DA0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3149472" cy="53671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590"/>
                </a:lnSpc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1208957" y="-1011147"/>
            <a:ext cx="2647750" cy="2647750"/>
          </a:xfrm>
          <a:custGeom>
            <a:avLst/>
            <a:gdLst/>
            <a:ahLst/>
            <a:cxnLst/>
            <a:rect r="r" b="b" t="t" l="l"/>
            <a:pathLst>
              <a:path h="2647750" w="2647750">
                <a:moveTo>
                  <a:pt x="0" y="0"/>
                </a:moveTo>
                <a:lnTo>
                  <a:pt x="2647750" y="0"/>
                </a:lnTo>
                <a:lnTo>
                  <a:pt x="2647750" y="2647750"/>
                </a:lnTo>
                <a:lnTo>
                  <a:pt x="0" y="264775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6" id="6"/>
          <p:cNvGrpSpPr/>
          <p:nvPr/>
        </p:nvGrpSpPr>
        <p:grpSpPr>
          <a:xfrm rot="0">
            <a:off x="10380940" y="649592"/>
            <a:ext cx="7516996" cy="8987817"/>
            <a:chOff x="0" y="0"/>
            <a:chExt cx="8603361" cy="10286746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-2794" y="-127"/>
              <a:ext cx="8606155" cy="10286873"/>
            </a:xfrm>
            <a:custGeom>
              <a:avLst/>
              <a:gdLst/>
              <a:ahLst/>
              <a:cxnLst/>
              <a:rect r="r" b="b" t="t" l="l"/>
              <a:pathLst>
                <a:path h="10286873" w="8606155">
                  <a:moveTo>
                    <a:pt x="8606155" y="10251440"/>
                  </a:moveTo>
                  <a:cubicBezTo>
                    <a:pt x="8606155" y="10284587"/>
                    <a:pt x="8595487" y="10286873"/>
                    <a:pt x="8567674" y="10286873"/>
                  </a:cubicBezTo>
                  <a:cubicBezTo>
                    <a:pt x="5713095" y="10286238"/>
                    <a:pt x="2858643" y="10286238"/>
                    <a:pt x="4064" y="10286238"/>
                  </a:cubicBezTo>
                  <a:cubicBezTo>
                    <a:pt x="0" y="10272395"/>
                    <a:pt x="6350" y="10259822"/>
                    <a:pt x="9271" y="10246995"/>
                  </a:cubicBezTo>
                  <a:cubicBezTo>
                    <a:pt x="134747" y="9685401"/>
                    <a:pt x="260350" y="9123934"/>
                    <a:pt x="386207" y="8562467"/>
                  </a:cubicBezTo>
                  <a:cubicBezTo>
                    <a:pt x="565658" y="7761986"/>
                    <a:pt x="745490" y="6961632"/>
                    <a:pt x="924814" y="6161151"/>
                  </a:cubicBezTo>
                  <a:cubicBezTo>
                    <a:pt x="1146302" y="5172583"/>
                    <a:pt x="1367282" y="4184015"/>
                    <a:pt x="1588643" y="3195574"/>
                  </a:cubicBezTo>
                  <a:cubicBezTo>
                    <a:pt x="1813560" y="2191385"/>
                    <a:pt x="2038604" y="1187323"/>
                    <a:pt x="2264156" y="183261"/>
                  </a:cubicBezTo>
                  <a:cubicBezTo>
                    <a:pt x="2277872" y="122174"/>
                    <a:pt x="2286635" y="59690"/>
                    <a:pt x="2308860" y="635"/>
                  </a:cubicBezTo>
                  <a:cubicBezTo>
                    <a:pt x="4395216" y="635"/>
                    <a:pt x="6481572" y="635"/>
                    <a:pt x="8567928" y="0"/>
                  </a:cubicBezTo>
                  <a:cubicBezTo>
                    <a:pt x="8596249" y="0"/>
                    <a:pt x="8605901" y="3429"/>
                    <a:pt x="8605901" y="35814"/>
                  </a:cubicBezTo>
                  <a:cubicBezTo>
                    <a:pt x="8605139" y="3441065"/>
                    <a:pt x="8605139" y="6846316"/>
                    <a:pt x="8606155" y="10251440"/>
                  </a:cubicBezTo>
                  <a:close/>
                </a:path>
              </a:pathLst>
            </a:custGeom>
            <a:blipFill>
              <a:blip r:embed="rId4"/>
              <a:stretch>
                <a:fillRect l="-94346" t="0" r="-94346" b="0"/>
              </a:stretch>
            </a:blipFill>
          </p:spPr>
        </p:sp>
      </p:grpSp>
      <p:sp>
        <p:nvSpPr>
          <p:cNvPr name="Freeform 8" id="8"/>
          <p:cNvSpPr/>
          <p:nvPr/>
        </p:nvSpPr>
        <p:spPr>
          <a:xfrm flipH="false" flipV="false" rot="0">
            <a:off x="-295175" y="8630507"/>
            <a:ext cx="2647750" cy="2647750"/>
          </a:xfrm>
          <a:custGeom>
            <a:avLst/>
            <a:gdLst/>
            <a:ahLst/>
            <a:cxnLst/>
            <a:rect r="r" b="b" t="t" l="l"/>
            <a:pathLst>
              <a:path h="2647750" w="2647750">
                <a:moveTo>
                  <a:pt x="0" y="0"/>
                </a:moveTo>
                <a:lnTo>
                  <a:pt x="2647750" y="0"/>
                </a:lnTo>
                <a:lnTo>
                  <a:pt x="2647750" y="2647751"/>
                </a:lnTo>
                <a:lnTo>
                  <a:pt x="0" y="264775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9" id="9"/>
          <p:cNvSpPr txBox="true"/>
          <p:nvPr/>
        </p:nvSpPr>
        <p:spPr>
          <a:xfrm rot="0">
            <a:off x="1573748" y="7036704"/>
            <a:ext cx="7913921" cy="139254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3727"/>
              </a:lnSpc>
              <a:spcBef>
                <a:spcPct val="0"/>
              </a:spcBef>
            </a:pPr>
            <a:r>
              <a:rPr lang="en-US" sz="3030" i="true">
                <a:solidFill>
                  <a:srgbClr val="56AEFF"/>
                </a:solidFill>
                <a:latin typeface="DM Sans Italics"/>
                <a:ea typeface="DM Sans Italics"/>
                <a:cs typeface="DM Sans Italics"/>
                <a:sym typeface="DM Sans Italics"/>
              </a:rPr>
              <a:t>connecter clients étudiants et commerçants autour des produits et services locaux 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1573748" y="3060456"/>
            <a:ext cx="6623148" cy="20830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199"/>
              </a:lnSpc>
            </a:pPr>
            <a:r>
              <a:rPr lang="en-US" sz="6833" b="true">
                <a:solidFill>
                  <a:srgbClr val="FFFBFB"/>
                </a:solidFill>
                <a:latin typeface="Now Bold"/>
                <a:ea typeface="Now Bold"/>
                <a:cs typeface="Now Bold"/>
                <a:sym typeface="Now Bold"/>
              </a:rPr>
              <a:t>SMART DELIVERY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>
  <p:cSld>
    <p:bg>
      <p:bgPr>
        <a:solidFill>
          <a:srgbClr val="051D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28700" y="562080"/>
            <a:ext cx="15562455" cy="93098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1057909" indent="-528955" lvl="1">
              <a:lnSpc>
                <a:spcPts val="6026"/>
              </a:lnSpc>
              <a:buFont typeface="Arial"/>
              <a:buChar char="•"/>
            </a:pPr>
            <a:r>
              <a:rPr lang="en-US" sz="4899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Problematique:</a:t>
            </a:r>
          </a:p>
          <a:p>
            <a:pPr algn="ctr" marL="1057909" indent="-528955" lvl="1">
              <a:lnSpc>
                <a:spcPts val="6026"/>
              </a:lnSpc>
              <a:buFont typeface="Arial"/>
              <a:buChar char="•"/>
            </a:pPr>
            <a:r>
              <a:rPr lang="en-US" sz="4899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Les étudiants ont du mal à trouver un emploi flexible pour se faire des revenus et subvenir à leurs besoins.</a:t>
            </a:r>
          </a:p>
          <a:p>
            <a:pPr algn="ctr" marL="1057909" indent="-528955" lvl="1">
              <a:lnSpc>
                <a:spcPts val="6026"/>
              </a:lnSpc>
              <a:buFont typeface="Arial"/>
              <a:buChar char="•"/>
            </a:pPr>
            <a:r>
              <a:rPr lang="en-US" sz="4899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Les clients peinent à trouver rapidement les produits  et les services traiteurs </a:t>
            </a:r>
          </a:p>
          <a:p>
            <a:pPr algn="ctr" marL="1057909" indent="-528955" lvl="1">
              <a:lnSpc>
                <a:spcPts val="6026"/>
              </a:lnSpc>
              <a:buFont typeface="Arial"/>
              <a:buChar char="•"/>
            </a:pPr>
            <a:r>
              <a:rPr lang="en-US" sz="4899">
                <a:solidFill>
                  <a:srgbClr val="FFFFFF"/>
                </a:solidFill>
                <a:latin typeface="DM Sans"/>
                <a:ea typeface="DM Sans"/>
                <a:cs typeface="DM Sans"/>
                <a:sym typeface="DM Sans"/>
              </a:rPr>
              <a:t>Les commerçants Grossistes manquent de visibilité et les détaillants ont du mal à trouver où exactement se trouve les produits et à quel prix pour pouvoir s'en procurer et revendre.</a:t>
            </a:r>
          </a:p>
          <a:p>
            <a:pPr algn="ctr">
              <a:lnSpc>
                <a:spcPts val="6026"/>
              </a:lnSpc>
            </a:pPr>
          </a:p>
          <a:p>
            <a:pPr algn="ctr">
              <a:lnSpc>
                <a:spcPts val="3727"/>
              </a:lnSpc>
            </a:pPr>
          </a:p>
          <a:p>
            <a:pPr algn="ctr">
              <a:lnSpc>
                <a:spcPts val="3727"/>
              </a:lnSpc>
              <a:spcBef>
                <a:spcPct val="0"/>
              </a:spcBef>
            </a:pP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>
  <p:cSld>
    <p:bg>
      <p:bgPr>
        <a:solidFill>
          <a:srgbClr val="051D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028700" y="1009650"/>
            <a:ext cx="15144872" cy="723595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1252219" indent="-626110" lvl="1">
              <a:lnSpc>
                <a:spcPts val="7133"/>
              </a:lnSpc>
              <a:buFont typeface="Arial"/>
              <a:buChar char="•"/>
            </a:pPr>
            <a:r>
              <a:rPr lang="en-US" sz="5799" i="true">
                <a:solidFill>
                  <a:srgbClr val="FFFFFF"/>
                </a:solidFill>
                <a:latin typeface="DM Sans Italics"/>
                <a:ea typeface="DM Sans Italics"/>
                <a:cs typeface="DM Sans Italics"/>
                <a:sym typeface="DM Sans Italics"/>
              </a:rPr>
              <a:t>Solution</a:t>
            </a:r>
          </a:p>
          <a:p>
            <a:pPr algn="ctr" marL="1252219" indent="-626110" lvl="1">
              <a:lnSpc>
                <a:spcPts val="7133"/>
              </a:lnSpc>
              <a:buFont typeface="Arial"/>
              <a:buChar char="•"/>
            </a:pPr>
            <a:r>
              <a:rPr lang="en-US" sz="5799" i="true">
                <a:solidFill>
                  <a:srgbClr val="FFFFFF"/>
                </a:solidFill>
                <a:latin typeface="DM Sans Italics"/>
                <a:ea typeface="DM Sans Italics"/>
                <a:cs typeface="DM Sans Italics"/>
                <a:sym typeface="DM Sans Italics"/>
              </a:rPr>
              <a:t>Application mobile: Smart Delivery </a:t>
            </a:r>
          </a:p>
          <a:p>
            <a:pPr algn="ctr" marL="1252219" indent="-626110" lvl="1">
              <a:lnSpc>
                <a:spcPts val="7133"/>
              </a:lnSpc>
              <a:buFont typeface="Arial"/>
              <a:buChar char="•"/>
            </a:pPr>
            <a:r>
              <a:rPr lang="en-US" sz="5799" i="true">
                <a:solidFill>
                  <a:srgbClr val="FFFFFF"/>
                </a:solidFill>
                <a:latin typeface="DM Sans Italics"/>
                <a:ea typeface="DM Sans Italics"/>
                <a:cs typeface="DM Sans Italics"/>
                <a:sym typeface="DM Sans Italics"/>
              </a:rPr>
              <a:t>Commandes de produits et services traiteurs.</a:t>
            </a:r>
          </a:p>
          <a:p>
            <a:pPr algn="ctr" marL="1252219" indent="-626110" lvl="1">
              <a:lnSpc>
                <a:spcPts val="7133"/>
              </a:lnSpc>
              <a:buFont typeface="Arial"/>
              <a:buChar char="•"/>
            </a:pPr>
            <a:r>
              <a:rPr lang="en-US" sz="5799" i="true">
                <a:solidFill>
                  <a:srgbClr val="FFFFFF"/>
                </a:solidFill>
                <a:latin typeface="DM Sans Italics"/>
                <a:ea typeface="DM Sans Italics"/>
                <a:cs typeface="DM Sans Italics"/>
                <a:sym typeface="DM Sans Italics"/>
              </a:rPr>
              <a:t>Livraison rapide par étudiants proches.</a:t>
            </a:r>
          </a:p>
          <a:p>
            <a:pPr algn="ctr" marL="1252219" indent="-626110" lvl="1">
              <a:lnSpc>
                <a:spcPts val="7133"/>
              </a:lnSpc>
              <a:buFont typeface="Arial"/>
              <a:buChar char="•"/>
            </a:pPr>
            <a:r>
              <a:rPr lang="en-US" sz="5799" i="true">
                <a:solidFill>
                  <a:srgbClr val="FFFFFF"/>
                </a:solidFill>
                <a:latin typeface="DM Sans Italics"/>
                <a:ea typeface="DM Sans Italics"/>
                <a:cs typeface="DM Sans Italics"/>
                <a:sym typeface="DM Sans Italics"/>
              </a:rPr>
              <a:t>Localisation exacte des grossistes/détaillants et affichage des prix dans les différentes boutiques.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>
  <p:cSld>
    <p:bg>
      <p:bgPr>
        <a:solidFill>
          <a:srgbClr val="051D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0" y="554471"/>
            <a:ext cx="18288000" cy="63310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133"/>
              </a:lnSpc>
            </a:pPr>
            <a:r>
              <a:rPr lang="en-US" sz="5799" i="true">
                <a:solidFill>
                  <a:srgbClr val="FFFFFF"/>
                </a:solidFill>
                <a:latin typeface="DM Sans Italics"/>
                <a:ea typeface="DM Sans Italics"/>
                <a:cs typeface="DM Sans Italics"/>
                <a:sym typeface="DM Sans Italics"/>
              </a:rPr>
              <a:t>Originalité &amp; Innovation</a:t>
            </a:r>
          </a:p>
          <a:p>
            <a:pPr algn="ctr">
              <a:lnSpc>
                <a:spcPts val="7133"/>
              </a:lnSpc>
            </a:pPr>
            <a:r>
              <a:rPr lang="en-US" sz="5799" i="true">
                <a:solidFill>
                  <a:srgbClr val="FFFFFF"/>
                </a:solidFill>
                <a:latin typeface="DM Sans Italics"/>
                <a:ea typeface="DM Sans Italics"/>
                <a:cs typeface="DM Sans Italics"/>
                <a:sym typeface="DM Sans Italics"/>
              </a:rPr>
              <a:t>Première plateforme burkinabè combinant livraison + mise en relation commerçants/clients + services traiteurs.</a:t>
            </a:r>
          </a:p>
          <a:p>
            <a:pPr algn="ctr">
              <a:lnSpc>
                <a:spcPts val="7133"/>
              </a:lnSpc>
            </a:pPr>
            <a:r>
              <a:rPr lang="en-US" sz="5799" i="true">
                <a:solidFill>
                  <a:srgbClr val="FFFFFF"/>
                </a:solidFill>
                <a:latin typeface="DM Sans Italics"/>
                <a:ea typeface="DM Sans Italics"/>
                <a:cs typeface="DM Sans Italics"/>
                <a:sym typeface="DM Sans Italics"/>
              </a:rPr>
              <a:t>Génère des revenus étudiants et soutient le commerce local.</a:t>
            </a:r>
          </a:p>
          <a:p>
            <a:pPr algn="ctr">
              <a:lnSpc>
                <a:spcPts val="7133"/>
              </a:lnSpc>
              <a:spcBef>
                <a:spcPct val="0"/>
              </a:spcBef>
            </a:pPr>
            <a:r>
              <a:rPr lang="en-US" sz="5799" i="true">
                <a:solidFill>
                  <a:srgbClr val="FFFFFF"/>
                </a:solidFill>
                <a:latin typeface="DM Sans Italics"/>
                <a:ea typeface="DM Sans Italics"/>
                <a:cs typeface="DM Sans Italics"/>
                <a:sym typeface="DM Sans Italics"/>
              </a:rPr>
              <a:t>Simple, intuitive, basée sur géolocalisation.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>
  <p:cSld>
    <p:bg>
      <p:bgPr>
        <a:solidFill>
          <a:srgbClr val="051D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546922" y="1009650"/>
            <a:ext cx="17194156" cy="82261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257"/>
              </a:lnSpc>
            </a:pPr>
            <a:r>
              <a:rPr lang="en-US" sz="5900" i="true">
                <a:solidFill>
                  <a:srgbClr val="FFFFFF"/>
                </a:solidFill>
                <a:latin typeface="DM Sans Italics"/>
                <a:ea typeface="DM Sans Italics"/>
                <a:cs typeface="DM Sans Italics"/>
                <a:sym typeface="DM Sans Italics"/>
              </a:rPr>
              <a:t>Impacts &amp; Potentiel</a:t>
            </a:r>
          </a:p>
          <a:p>
            <a:pPr algn="ctr">
              <a:lnSpc>
                <a:spcPts val="7257"/>
              </a:lnSpc>
            </a:pPr>
            <a:r>
              <a:rPr lang="en-US" sz="5900" i="true">
                <a:solidFill>
                  <a:srgbClr val="FFFFFF"/>
                </a:solidFill>
                <a:latin typeface="DM Sans Italics"/>
                <a:ea typeface="DM Sans Italics"/>
                <a:cs typeface="DM Sans Italics"/>
                <a:sym typeface="DM Sans Italics"/>
              </a:rPr>
              <a:t>Social : insertion professionnelle et accès aux services.</a:t>
            </a:r>
          </a:p>
          <a:p>
            <a:pPr algn="ctr">
              <a:lnSpc>
                <a:spcPts val="7257"/>
              </a:lnSpc>
            </a:pPr>
            <a:r>
              <a:rPr lang="en-US" sz="5900" i="true">
                <a:solidFill>
                  <a:srgbClr val="FFFFFF"/>
                </a:solidFill>
                <a:latin typeface="DM Sans Italics"/>
                <a:ea typeface="DM Sans Italics"/>
                <a:cs typeface="DM Sans Italics"/>
                <a:sym typeface="DM Sans Italics"/>
              </a:rPr>
              <a:t>Économique : plus de revenus pour commerçants/étudiants.</a:t>
            </a:r>
          </a:p>
          <a:p>
            <a:pPr algn="ctr">
              <a:lnSpc>
                <a:spcPts val="7257"/>
              </a:lnSpc>
            </a:pPr>
            <a:r>
              <a:rPr lang="en-US" sz="5900" i="true">
                <a:solidFill>
                  <a:srgbClr val="FFFFFF"/>
                </a:solidFill>
                <a:latin typeface="DM Sans Italics"/>
                <a:ea typeface="DM Sans Italics"/>
                <a:cs typeface="DM Sans Italics"/>
                <a:sym typeface="DM Sans Italics"/>
              </a:rPr>
              <a:t>Environnemental : trajets optimisés → moins de pollution.</a:t>
            </a:r>
          </a:p>
          <a:p>
            <a:pPr algn="ctr">
              <a:lnSpc>
                <a:spcPts val="7257"/>
              </a:lnSpc>
              <a:spcBef>
                <a:spcPct val="0"/>
              </a:spcBef>
            </a:pPr>
            <a:r>
              <a:rPr lang="en-US" sz="5900" i="true">
                <a:solidFill>
                  <a:srgbClr val="FFFFFF"/>
                </a:solidFill>
                <a:latin typeface="DM Sans Italics"/>
                <a:ea typeface="DM Sans Italics"/>
                <a:cs typeface="DM Sans Italics"/>
                <a:sym typeface="DM Sans Italics"/>
              </a:rPr>
              <a:t>Potentiel : déploiement national puis régional (UEMOA).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>
  <p:cSld>
    <p:bg>
      <p:bgPr>
        <a:solidFill>
          <a:srgbClr val="051D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0">
            <a:off x="1503327" y="1009650"/>
            <a:ext cx="15281346" cy="63310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133"/>
              </a:lnSpc>
            </a:pPr>
            <a:r>
              <a:rPr lang="en-US" sz="5799" i="true">
                <a:solidFill>
                  <a:srgbClr val="FFFFFF"/>
                </a:solidFill>
                <a:latin typeface="DM Sans Italics"/>
                <a:ea typeface="DM Sans Italics"/>
                <a:cs typeface="DM Sans Italics"/>
                <a:sym typeface="DM Sans Italics"/>
              </a:rPr>
              <a:t>CONCLUSION</a:t>
            </a:r>
          </a:p>
          <a:p>
            <a:pPr algn="ctr">
              <a:lnSpc>
                <a:spcPts val="7133"/>
              </a:lnSpc>
            </a:pPr>
            <a:r>
              <a:rPr lang="en-US" sz="5799" i="true">
                <a:solidFill>
                  <a:srgbClr val="FFFFFF"/>
                </a:solidFill>
                <a:latin typeface="DM Sans Italics"/>
                <a:ea typeface="DM Sans Italics"/>
                <a:cs typeface="DM Sans Italics"/>
                <a:sym typeface="DM Sans Italics"/>
              </a:rPr>
              <a:t>Smart Delivery n’est pas qu’une application : c’est une solution qui crée de l’emploi, simplifie la vie des citadins et valorise le commerce local.</a:t>
            </a:r>
          </a:p>
          <a:p>
            <a:pPr algn="ctr">
              <a:lnSpc>
                <a:spcPts val="7133"/>
              </a:lnSpc>
              <a:spcBef>
                <a:spcPct val="0"/>
              </a:spcBef>
            </a:pPr>
            <a:r>
              <a:rPr lang="en-US" sz="5799" i="true">
                <a:solidFill>
                  <a:srgbClr val="FFFFFF"/>
                </a:solidFill>
                <a:latin typeface="DM Sans Italics"/>
                <a:ea typeface="DM Sans Italics"/>
                <a:cs typeface="DM Sans Italics"/>
                <a:sym typeface="DM Sans Italics"/>
              </a:rPr>
              <a:t>Besoins : partenaires, financement, accompagnement.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DAG0AAALjYw</dc:identifier>
  <dcterms:modified xsi:type="dcterms:W3CDTF">2011-08-01T06:04:30Z</dcterms:modified>
  <cp:revision>1</cp:revision>
  <dc:title>Business</dc:title>
</cp:coreProperties>
</file>