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16" r:id="rId4"/>
    <p:sldId id="260" r:id="rId5"/>
    <p:sldId id="262" r:id="rId6"/>
    <p:sldId id="281" r:id="rId7"/>
    <p:sldId id="321" r:id="rId8"/>
    <p:sldId id="325" r:id="rId9"/>
    <p:sldId id="323" r:id="rId10"/>
    <p:sldId id="327" r:id="rId11"/>
    <p:sldId id="276" r:id="rId12"/>
  </p:sldIdLst>
  <p:sldSz cx="18288000" cy="10287000"/>
  <p:notesSz cx="6858000" cy="9144000"/>
  <p:embeddedFontLst>
    <p:embeddedFont>
      <p:font typeface="Catamaran" panose="020B0604020202020204" charset="0"/>
      <p:regular r:id="rId15"/>
      <p:bold r:id="rId16"/>
    </p:embeddedFont>
    <p:embeddedFont>
      <p:font typeface="Red Hat Display" panose="020B0604020202020204" charset="0"/>
      <p:regular r:id="rId17"/>
      <p:bold r:id="rId18"/>
      <p:italic r:id="rId19"/>
      <p:boldItalic r:id="rId20"/>
    </p:embeddedFont>
    <p:embeddedFont>
      <p:font typeface="Red Hat Display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013"/>
    <a:srgbClr val="7A3623"/>
    <a:srgbClr val="FF7F0E"/>
    <a:srgbClr val="1F77B4"/>
    <a:srgbClr val="4D7A3E"/>
    <a:srgbClr val="FFF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5992" autoAdjust="0"/>
  </p:normalViewPr>
  <p:slideViewPr>
    <p:cSldViewPr>
      <p:cViewPr varScale="1">
        <p:scale>
          <a:sx n="23" d="100"/>
          <a:sy n="23" d="100"/>
        </p:scale>
        <p:origin x="119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21023ED-15A9-93B5-FD49-DB8148482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93CD57-9D4C-8332-A038-A407C311D1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CA48B-CD86-4CFC-8B2E-BDDC84BB903C}" type="datetimeFigureOut">
              <a:rPr lang="fr-BF" smtClean="0"/>
              <a:t>30/09/2025</a:t>
            </a:fld>
            <a:endParaRPr lang="fr-B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A7B909-3F58-865F-CC02-C6825D7BD4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E9112D-0D3E-C948-3A05-EA9F44012B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D8406-E4CB-4F89-B266-9AA3277D9363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159357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3107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675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2334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4542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2394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microsoft.com/office/2007/relationships/hdphoto" Target="../media/hdphoto2.wdp"/><Relationship Id="rId4" Type="http://schemas.openxmlformats.org/officeDocument/2006/relationships/image" Target="../media/image39.sv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8.png"/><Relationship Id="rId3" Type="http://schemas.openxmlformats.org/officeDocument/2006/relationships/image" Target="../media/image43.jpg"/><Relationship Id="rId7" Type="http://schemas.openxmlformats.org/officeDocument/2006/relationships/image" Target="../media/image5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46.png"/><Relationship Id="rId5" Type="http://schemas.openxmlformats.org/officeDocument/2006/relationships/image" Target="../media/image16.png"/><Relationship Id="rId10" Type="http://schemas.openxmlformats.org/officeDocument/2006/relationships/image" Target="../media/image45.svg"/><Relationship Id="rId4" Type="http://schemas.openxmlformats.org/officeDocument/2006/relationships/hyperlink" Target="https://fr.dreamstime.com/photos-images/jeune-jardinier-africain.html" TargetMode="External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8.jpg"/><Relationship Id="rId7" Type="http://schemas.openxmlformats.org/officeDocument/2006/relationships/image" Target="../media/image3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6.svg"/><Relationship Id="rId4" Type="http://schemas.openxmlformats.org/officeDocument/2006/relationships/hyperlink" Target="https://www.alamyimages.fr/photos-images/potager-africain.html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svg"/><Relationship Id="rId4" Type="http://schemas.openxmlformats.org/officeDocument/2006/relationships/image" Target="../media/image22.sv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svg"/><Relationship Id="rId10" Type="http://schemas.openxmlformats.org/officeDocument/2006/relationships/image" Target="../media/image6.svg"/><Relationship Id="rId4" Type="http://schemas.openxmlformats.org/officeDocument/2006/relationships/image" Target="../media/image3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microsoft.com/office/2007/relationships/hdphoto" Target="../media/hdphoto1.wdp"/><Relationship Id="rId4" Type="http://schemas.openxmlformats.org/officeDocument/2006/relationships/image" Target="../media/image39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47092" y="8193678"/>
            <a:ext cx="766052" cy="785890"/>
          </a:xfrm>
          <a:custGeom>
            <a:avLst/>
            <a:gdLst/>
            <a:ahLst/>
            <a:cxnLst/>
            <a:rect l="l" t="t" r="r" b="b"/>
            <a:pathLst>
              <a:path w="766052" h="785890">
                <a:moveTo>
                  <a:pt x="0" y="0"/>
                </a:moveTo>
                <a:lnTo>
                  <a:pt x="766052" y="0"/>
                </a:lnTo>
                <a:lnTo>
                  <a:pt x="766052" y="785890"/>
                </a:lnTo>
                <a:lnTo>
                  <a:pt x="0" y="785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97186" y="7664334"/>
            <a:ext cx="1249904" cy="1200239"/>
          </a:xfrm>
          <a:custGeom>
            <a:avLst/>
            <a:gdLst/>
            <a:ahLst/>
            <a:cxnLst/>
            <a:rect l="l" t="t" r="r" b="b"/>
            <a:pathLst>
              <a:path w="1249904" h="1200239">
                <a:moveTo>
                  <a:pt x="0" y="0"/>
                </a:moveTo>
                <a:lnTo>
                  <a:pt x="1249904" y="0"/>
                </a:lnTo>
                <a:lnTo>
                  <a:pt x="1249904" y="1200239"/>
                </a:lnTo>
                <a:lnTo>
                  <a:pt x="0" y="1200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8876" y="8662372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3948" y="3467100"/>
            <a:ext cx="16373142" cy="3885858"/>
          </a:xfrm>
          <a:custGeom>
            <a:avLst/>
            <a:gdLst/>
            <a:ahLst/>
            <a:cxnLst/>
            <a:rect l="l" t="t" r="r" b="b"/>
            <a:pathLst>
              <a:path w="22935311" h="4996434">
                <a:moveTo>
                  <a:pt x="0" y="832739"/>
                </a:moveTo>
                <a:cubicBezTo>
                  <a:pt x="0" y="372872"/>
                  <a:pt x="376809" y="0"/>
                  <a:pt x="841502" y="0"/>
                </a:cubicBezTo>
                <a:lnTo>
                  <a:pt x="22093809" y="0"/>
                </a:lnTo>
                <a:cubicBezTo>
                  <a:pt x="22558628" y="0"/>
                  <a:pt x="22935311" y="372872"/>
                  <a:pt x="22935311" y="832739"/>
                </a:cubicBezTo>
                <a:lnTo>
                  <a:pt x="22935311" y="4163695"/>
                </a:lnTo>
                <a:cubicBezTo>
                  <a:pt x="22935311" y="4623562"/>
                  <a:pt x="22558501" y="4996434"/>
                  <a:pt x="22093809" y="4996434"/>
                </a:cubicBezTo>
                <a:lnTo>
                  <a:pt x="841502" y="4996434"/>
                </a:lnTo>
                <a:cubicBezTo>
                  <a:pt x="376682" y="4996434"/>
                  <a:pt x="0" y="4623562"/>
                  <a:pt x="0" y="4163695"/>
                </a:cubicBezTo>
                <a:close/>
              </a:path>
            </a:pathLst>
          </a:custGeom>
          <a:solidFill>
            <a:srgbClr val="7A3623"/>
          </a:solidFill>
        </p:spPr>
        <p:txBody>
          <a:bodyPr anchor="ctr"/>
          <a:lstStyle/>
          <a:p>
            <a:pPr algn="ctr"/>
            <a:r>
              <a:rPr lang="fr-BF" sz="7200" b="1" dirty="0">
                <a:solidFill>
                  <a:srgbClr val="FFF4E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fr-FR" sz="7200" b="1" dirty="0">
                <a:solidFill>
                  <a:srgbClr val="FFF4E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Intelligence artificielle et </a:t>
            </a:r>
            <a:r>
              <a:rPr lang="fr-BF" sz="7200" b="1" dirty="0">
                <a:solidFill>
                  <a:srgbClr val="FFF4E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l’ internet Des Objets</a:t>
            </a:r>
            <a:r>
              <a:rPr lang="fr-FR" sz="7200" b="1" dirty="0">
                <a:solidFill>
                  <a:srgbClr val="FFF4E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 pour l’agriculture de précision</a:t>
            </a:r>
            <a:endParaRPr lang="fr-BF" dirty="0"/>
          </a:p>
        </p:txBody>
      </p:sp>
      <p:sp>
        <p:nvSpPr>
          <p:cNvPr id="12" name="Freeform 12"/>
          <p:cNvSpPr/>
          <p:nvPr/>
        </p:nvSpPr>
        <p:spPr>
          <a:xfrm>
            <a:off x="15119063" y="1226188"/>
            <a:ext cx="5022110" cy="3494721"/>
          </a:xfrm>
          <a:custGeom>
            <a:avLst/>
            <a:gdLst/>
            <a:ahLst/>
            <a:cxnLst/>
            <a:rect l="l" t="t" r="r" b="b"/>
            <a:pathLst>
              <a:path w="5022110" h="3494721">
                <a:moveTo>
                  <a:pt x="0" y="0"/>
                </a:moveTo>
                <a:lnTo>
                  <a:pt x="5022110" y="0"/>
                </a:lnTo>
                <a:lnTo>
                  <a:pt x="5022110" y="3494721"/>
                </a:lnTo>
                <a:lnTo>
                  <a:pt x="0" y="34947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F" dirty="0"/>
          </a:p>
        </p:txBody>
      </p:sp>
      <p:sp>
        <p:nvSpPr>
          <p:cNvPr id="18" name="Freeform 18"/>
          <p:cNvSpPr/>
          <p:nvPr/>
        </p:nvSpPr>
        <p:spPr>
          <a:xfrm>
            <a:off x="1591786" y="7869384"/>
            <a:ext cx="1249904" cy="1200239"/>
          </a:xfrm>
          <a:custGeom>
            <a:avLst/>
            <a:gdLst/>
            <a:ahLst/>
            <a:cxnLst/>
            <a:rect l="l" t="t" r="r" b="b"/>
            <a:pathLst>
              <a:path w="1249904" h="1200239">
                <a:moveTo>
                  <a:pt x="0" y="0"/>
                </a:moveTo>
                <a:lnTo>
                  <a:pt x="1249904" y="0"/>
                </a:lnTo>
                <a:lnTo>
                  <a:pt x="1249904" y="1200239"/>
                </a:lnTo>
                <a:lnTo>
                  <a:pt x="0" y="1200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19047" y="6794627"/>
            <a:ext cx="1143714" cy="2401200"/>
          </a:xfrm>
          <a:custGeom>
            <a:avLst/>
            <a:gdLst/>
            <a:ahLst/>
            <a:cxnLst/>
            <a:rect l="l" t="t" r="r" b="b"/>
            <a:pathLst>
              <a:path w="1143714" h="2401200">
                <a:moveTo>
                  <a:pt x="0" y="0"/>
                </a:moveTo>
                <a:lnTo>
                  <a:pt x="1143714" y="0"/>
                </a:lnTo>
                <a:lnTo>
                  <a:pt x="1143714" y="2401200"/>
                </a:lnTo>
                <a:lnTo>
                  <a:pt x="0" y="240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5E0FA0-C0B5-F058-5AD2-D60B506792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2240" y1="44399" x2="42240" y2="44399"/>
                        <a14:foregroundMark x1="42240" y1="42240" x2="42240" y2="42240"/>
                        <a14:foregroundMark x1="42240" y1="42240" x2="42240" y2="42240"/>
                        <a14:foregroundMark x1="42240" y1="42240" x2="42240" y2="42240"/>
                        <a14:foregroundMark x1="41970" y1="44399" x2="41970" y2="44399"/>
                        <a14:foregroundMark x1="42240" y1="44669" x2="42240" y2="44669"/>
                        <a14:foregroundMark x1="40081" y1="49933" x2="40081" y2="49933"/>
                        <a14:foregroundMark x1="40081" y1="49933" x2="40081" y2="49933"/>
                        <a14:foregroundMark x1="36437" y1="49123" x2="36437" y2="49123"/>
                        <a14:foregroundMark x1="53441" y1="37652" x2="53441" y2="37652"/>
                        <a14:foregroundMark x1="53441" y1="37652" x2="53441" y2="37652"/>
                        <a14:foregroundMark x1="59244" y1="32389" x2="59244" y2="32389"/>
                        <a14:foregroundMark x1="59514" y1="32389" x2="59514" y2="32389"/>
                        <a14:foregroundMark x1="59919" y1="32389" x2="59919" y2="32389"/>
                        <a14:foregroundMark x1="60729" y1="34818" x2="61134" y2="36437"/>
                        <a14:foregroundMark x1="60729" y1="36977" x2="60729" y2="36977"/>
                        <a14:foregroundMark x1="60729" y1="36977" x2="60729" y2="36977"/>
                        <a14:foregroundMark x1="60729" y1="36977" x2="60729" y2="36032"/>
                        <a14:foregroundMark x1="60729" y1="35493" x2="60729" y2="35493"/>
                        <a14:foregroundMark x1="60729" y1="35493" x2="61404" y2="36437"/>
                        <a14:foregroundMark x1="61673" y1="38596" x2="62348" y2="41026"/>
                        <a14:foregroundMark x1="61404" y1="43860" x2="60729" y2="53036"/>
                        <a14:foregroundMark x1="57760" y1="52092" x2="57760" y2="51282"/>
                        <a14:foregroundMark x1="54251" y1="32389" x2="54251" y2="32389"/>
                        <a14:foregroundMark x1="54656" y1="31714" x2="54656" y2="31714"/>
                        <a14:foregroundMark x1="54656" y1="30904" x2="54656" y2="30904"/>
                        <a14:foregroundMark x1="49393" y1="62348" x2="49393" y2="62348"/>
                        <a14:foregroundMark x1="49393" y1="62078" x2="49393" y2="62078"/>
                        <a14:foregroundMark x1="49393" y1="61404" x2="49393" y2="61404"/>
                        <a14:foregroundMark x1="49933" y1="60729" x2="49933" y2="60729"/>
                        <a14:foregroundMark x1="49933" y1="62888" x2="49933" y2="62888"/>
                        <a14:foregroundMark x1="44399" y1="49663" x2="44399" y2="49663"/>
                        <a14:foregroundMark x1="44399" y1="49663" x2="44399" y2="49663"/>
                        <a14:foregroundMark x1="44130" y1="49663" x2="44130" y2="49663"/>
                        <a14:foregroundMark x1="42915" y1="49663" x2="42915" y2="49663"/>
                        <a14:foregroundMark x1="41296" y1="49393" x2="34278" y2="44130"/>
                        <a14:foregroundMark x1="31174" y1="41700" x2="31174" y2="41700"/>
                        <a14:foregroundMark x1="31444" y1="39541" x2="31444" y2="39541"/>
                        <a14:foregroundMark x1="35493" y1="32659" x2="36707" y2="32389"/>
                        <a14:foregroundMark x1="38192" y1="32389" x2="38192" y2="32389"/>
                        <a14:foregroundMark x1="41700" y1="29015" x2="41970" y2="30229"/>
                        <a14:foregroundMark x1="41296" y1="35223" x2="41296" y2="35223"/>
                        <a14:foregroundMark x1="40756" y1="25641" x2="40756" y2="25641"/>
                        <a14:foregroundMark x1="42240" y1="26181" x2="43860" y2="26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769"/>
            <a:ext cx="2057400" cy="19711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9D9346-36D7-E905-618D-8D6E8A285258}"/>
              </a:ext>
            </a:extLst>
          </p:cNvPr>
          <p:cNvSpPr txBox="1"/>
          <p:nvPr/>
        </p:nvSpPr>
        <p:spPr>
          <a:xfrm>
            <a:off x="5029200" y="1393360"/>
            <a:ext cx="8534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F" sz="6600" b="1" dirty="0">
                <a:solidFill>
                  <a:srgbClr val="522013"/>
                </a:solidFill>
              </a:rPr>
              <a:t>Présentation de projet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61536" y="8295384"/>
            <a:ext cx="1249904" cy="1200239"/>
          </a:xfrm>
          <a:custGeom>
            <a:avLst/>
            <a:gdLst/>
            <a:ahLst/>
            <a:cxnLst/>
            <a:rect l="l" t="t" r="r" b="b"/>
            <a:pathLst>
              <a:path w="1249904" h="1200239">
                <a:moveTo>
                  <a:pt x="0" y="0"/>
                </a:moveTo>
                <a:lnTo>
                  <a:pt x="1249904" y="0"/>
                </a:lnTo>
                <a:lnTo>
                  <a:pt x="1249904" y="1200239"/>
                </a:lnTo>
                <a:lnTo>
                  <a:pt x="0" y="1200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5244" y="8561408"/>
            <a:ext cx="910684" cy="934186"/>
          </a:xfrm>
          <a:custGeom>
            <a:avLst/>
            <a:gdLst/>
            <a:ahLst/>
            <a:cxnLst/>
            <a:rect l="l" t="t" r="r" b="b"/>
            <a:pathLst>
              <a:path w="910684" h="934186">
                <a:moveTo>
                  <a:pt x="0" y="0"/>
                </a:moveTo>
                <a:lnTo>
                  <a:pt x="910684" y="0"/>
                </a:lnTo>
                <a:lnTo>
                  <a:pt x="910684" y="934186"/>
                </a:lnTo>
                <a:lnTo>
                  <a:pt x="0" y="934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2A7A69-6D72-3730-4049-30521DCCDA5F}"/>
              </a:ext>
            </a:extLst>
          </p:cNvPr>
          <p:cNvSpPr txBox="1"/>
          <p:nvPr/>
        </p:nvSpPr>
        <p:spPr>
          <a:xfrm>
            <a:off x="274320" y="9581111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F" sz="3200" dirty="0">
                <a:solidFill>
                  <a:srgbClr val="FFF4E3"/>
                </a:solidFill>
              </a:rPr>
              <a:t>Coût de réalisation du prototype</a:t>
            </a:r>
            <a:endParaRPr lang="en-US" sz="3200" dirty="0">
              <a:solidFill>
                <a:srgbClr val="FFF4E3"/>
              </a:solidFill>
            </a:endParaRP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5F48E533-6240-CD17-3A41-2E8B7025CDD4}"/>
              </a:ext>
            </a:extLst>
          </p:cNvPr>
          <p:cNvSpPr/>
          <p:nvPr/>
        </p:nvSpPr>
        <p:spPr>
          <a:xfrm>
            <a:off x="16775526" y="9639300"/>
            <a:ext cx="1342812" cy="813716"/>
          </a:xfrm>
          <a:prstGeom prst="cloud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D975B74-4E40-46E1-9226-F8681F4D1FCD}" type="slidenum">
              <a:rPr lang="fr-BF" sz="2400" b="1" smtClean="0">
                <a:solidFill>
                  <a:schemeClr val="tx1"/>
                </a:solidFill>
              </a:rPr>
              <a:t>10</a:t>
            </a:fld>
            <a:endParaRPr lang="fr-BF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E38633B-D806-6CF9-8749-860208870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98960"/>
              </p:ext>
            </p:extLst>
          </p:nvPr>
        </p:nvGraphicFramePr>
        <p:xfrm>
          <a:off x="6493921" y="2218475"/>
          <a:ext cx="10367615" cy="61654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42175">
                  <a:extLst>
                    <a:ext uri="{9D8B030D-6E8A-4147-A177-3AD203B41FA5}">
                      <a16:colId xmlns:a16="http://schemas.microsoft.com/office/drawing/2014/main" val="2932887905"/>
                    </a:ext>
                  </a:extLst>
                </a:gridCol>
                <a:gridCol w="5425440">
                  <a:extLst>
                    <a:ext uri="{9D8B030D-6E8A-4147-A177-3AD203B41FA5}">
                      <a16:colId xmlns:a16="http://schemas.microsoft.com/office/drawing/2014/main" val="303897553"/>
                    </a:ext>
                  </a:extLst>
                </a:gridCol>
              </a:tblGrid>
              <a:tr h="10841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F" sz="4000" b="1" dirty="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Désignation</a:t>
                      </a:r>
                      <a:endParaRPr sz="4000" b="1" dirty="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BF" sz="4000" b="1" dirty="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Prix</a:t>
                      </a:r>
                      <a:endParaRPr sz="4000" b="1" dirty="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825512"/>
                  </a:ext>
                </a:extLst>
              </a:tr>
              <a:tr h="12703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F" sz="3200" dirty="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Capteurs de sol RS485</a:t>
                      </a:r>
                      <a:endParaRPr sz="3200" dirty="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F" sz="3200" dirty="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100 000 FCFA</a:t>
                      </a:r>
                      <a:endParaRPr sz="3200" dirty="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88887"/>
                  </a:ext>
                </a:extLst>
              </a:tr>
              <a:tr h="12703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F" sz="3200" dirty="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Max485</a:t>
                      </a:r>
                      <a:endParaRPr sz="3200" dirty="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F" sz="3200" dirty="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5 000 FCFA</a:t>
                      </a:r>
                      <a:endParaRPr sz="3200" dirty="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7924"/>
                  </a:ext>
                </a:extLst>
              </a:tr>
              <a:tr h="12703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200" dirty="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Module ESP8266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200" dirty="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10 000 FCFA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964993"/>
                  </a:ext>
                </a:extLst>
              </a:tr>
              <a:tr h="12703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F" sz="3200" noProof="0" dirty="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Accessoires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200" dirty="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5 000 FCFA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741773"/>
                  </a:ext>
                </a:extLst>
              </a:tr>
            </a:tbl>
          </a:graphicData>
        </a:graphic>
      </p:graphicFrame>
      <p:pic>
        <p:nvPicPr>
          <p:cNvPr id="1026" name="Picture 2" descr="abordable prix icône style 21267205 Art vectoriel chez Vecteezy">
            <a:extLst>
              <a:ext uri="{FF2B5EF4-FFF2-40B4-BE49-F238E27FC236}">
                <a16:creationId xmlns:a16="http://schemas.microsoft.com/office/drawing/2014/main" id="{1600B53A-E4B6-F105-D2C6-34A7C369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3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408">
                        <a14:foregroundMark x1="10408" y1="59694" x2="10408" y2="59694"/>
                        <a14:foregroundMark x1="10408" y1="59694" x2="10408" y2="59694"/>
                        <a14:foregroundMark x1="50204" y1="29694" x2="50204" y2="29694"/>
                        <a14:foregroundMark x1="50204" y1="29694" x2="50204" y2="29694"/>
                        <a14:foregroundMark x1="50204" y1="29694" x2="50204" y2="29694"/>
                        <a14:foregroundMark x1="50204" y1="29694" x2="50204" y2="29694"/>
                        <a14:foregroundMark x1="63776" y1="30102" x2="63776" y2="30102"/>
                        <a14:foregroundMark x1="63776" y1="30102" x2="63776" y2="30102"/>
                        <a14:foregroundMark x1="63776" y1="30102" x2="63776" y2="30102"/>
                        <a14:foregroundMark x1="60510" y1="31429" x2="60510" y2="31429"/>
                        <a14:foregroundMark x1="60510" y1="31429" x2="60510" y2="31429"/>
                        <a14:foregroundMark x1="60510" y1="31429" x2="60510" y2="31429"/>
                        <a14:foregroundMark x1="74796" y1="31429" x2="74796" y2="31429"/>
                        <a14:foregroundMark x1="74796" y1="31429" x2="74796" y2="31429"/>
                        <a14:foregroundMark x1="44898" y1="31020" x2="44898" y2="31020"/>
                        <a14:foregroundMark x1="44898" y1="31020" x2="44898" y2="31020"/>
                        <a14:foregroundMark x1="81020" y1="43265" x2="81020" y2="43265"/>
                        <a14:foregroundMark x1="81020" y1="43265" x2="81020" y2="43265"/>
                        <a14:foregroundMark x1="81020" y1="43265" x2="81020" y2="43265"/>
                        <a14:foregroundMark x1="90408" y1="67143" x2="90408" y2="67143"/>
                        <a14:foregroundMark x1="90408" y1="67143" x2="90408" y2="67143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580868"/>
            <a:ext cx="5440680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05FE4F2-C88E-1B13-CB4A-271C0BE2669D}"/>
              </a:ext>
            </a:extLst>
          </p:cNvPr>
          <p:cNvGrpSpPr/>
          <p:nvPr/>
        </p:nvGrpSpPr>
        <p:grpSpPr>
          <a:xfrm>
            <a:off x="138159" y="185249"/>
            <a:ext cx="7100842" cy="747584"/>
            <a:chOff x="442422" y="419098"/>
            <a:chExt cx="5359396" cy="747584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3CA67336-DE83-B389-FE99-721054400F33}"/>
                </a:ext>
              </a:extLst>
            </p:cNvPr>
            <p:cNvSpPr txBox="1"/>
            <p:nvPr/>
          </p:nvSpPr>
          <p:spPr>
            <a:xfrm>
              <a:off x="442422" y="419099"/>
              <a:ext cx="984024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2719"/>
                </a:lnSpc>
              </a:pPr>
              <a:r>
                <a:rPr lang="en-US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</a:t>
              </a:r>
              <a:r>
                <a:rPr lang="fr-BF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7</a:t>
              </a:r>
              <a:endParaRPr lang="en-US" sz="48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4A3E96B3-553A-F476-38B8-F83E22B06FEA}"/>
                </a:ext>
              </a:extLst>
            </p:cNvPr>
            <p:cNvSpPr txBox="1"/>
            <p:nvPr/>
          </p:nvSpPr>
          <p:spPr>
            <a:xfrm>
              <a:off x="1426446" y="419098"/>
              <a:ext cx="4375372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2719"/>
                </a:lnSpc>
              </a:pPr>
              <a:r>
                <a:rPr lang="fr-BF" sz="4800" b="1" dirty="0">
                  <a:solidFill>
                    <a:srgbClr val="7A362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Coût de Réalisation</a:t>
              </a:r>
              <a:endParaRPr lang="en-US" sz="48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28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9089CDF-D0E5-C0DA-6524-C815DCA8E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7647" y="1370661"/>
            <a:ext cx="9944978" cy="6638273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841317" y="8416742"/>
            <a:ext cx="460017" cy="1200224"/>
          </a:xfrm>
          <a:custGeom>
            <a:avLst/>
            <a:gdLst/>
            <a:ahLst/>
            <a:cxnLst/>
            <a:rect l="l" t="t" r="r" b="b"/>
            <a:pathLst>
              <a:path w="460017" h="1200224">
                <a:moveTo>
                  <a:pt x="0" y="0"/>
                </a:moveTo>
                <a:lnTo>
                  <a:pt x="460017" y="0"/>
                </a:lnTo>
                <a:lnTo>
                  <a:pt x="460017" y="1200224"/>
                </a:lnTo>
                <a:lnTo>
                  <a:pt x="0" y="12002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0846" y="7821886"/>
            <a:ext cx="766055" cy="1998734"/>
          </a:xfrm>
          <a:custGeom>
            <a:avLst/>
            <a:gdLst/>
            <a:ahLst/>
            <a:cxnLst/>
            <a:rect l="l" t="t" r="r" b="b"/>
            <a:pathLst>
              <a:path w="766055" h="1998734">
                <a:moveTo>
                  <a:pt x="0" y="0"/>
                </a:moveTo>
                <a:lnTo>
                  <a:pt x="766055" y="0"/>
                </a:lnTo>
                <a:lnTo>
                  <a:pt x="766055" y="1998734"/>
                </a:lnTo>
                <a:lnTo>
                  <a:pt x="0" y="19987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73591" y="6788536"/>
            <a:ext cx="4702887" cy="3430075"/>
          </a:xfrm>
          <a:custGeom>
            <a:avLst/>
            <a:gdLst/>
            <a:ahLst/>
            <a:cxnLst/>
            <a:rect l="l" t="t" r="r" b="b"/>
            <a:pathLst>
              <a:path w="4702887" h="3430075">
                <a:moveTo>
                  <a:pt x="0" y="0"/>
                </a:moveTo>
                <a:lnTo>
                  <a:pt x="4702887" y="0"/>
                </a:lnTo>
                <a:lnTo>
                  <a:pt x="4702887" y="3430075"/>
                </a:lnTo>
                <a:lnTo>
                  <a:pt x="0" y="34300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90910" y="7328952"/>
            <a:ext cx="2427772" cy="2331119"/>
          </a:xfrm>
          <a:custGeom>
            <a:avLst/>
            <a:gdLst/>
            <a:ahLst/>
            <a:cxnLst/>
            <a:rect l="l" t="t" r="r" b="b"/>
            <a:pathLst>
              <a:path w="2427772" h="2331119">
                <a:moveTo>
                  <a:pt x="0" y="0"/>
                </a:moveTo>
                <a:lnTo>
                  <a:pt x="2427772" y="0"/>
                </a:lnTo>
                <a:lnTo>
                  <a:pt x="2427772" y="2331119"/>
                </a:lnTo>
                <a:lnTo>
                  <a:pt x="0" y="23311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1"/>
          <p:cNvSpPr txBox="1"/>
          <p:nvPr/>
        </p:nvSpPr>
        <p:spPr>
          <a:xfrm>
            <a:off x="10120354" y="3126928"/>
            <a:ext cx="7706474" cy="245814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algn="ctr">
              <a:lnSpc>
                <a:spcPts val="16800"/>
              </a:lnSpc>
            </a:pPr>
            <a:r>
              <a:rPr lang="fr-BF" sz="140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MERCI</a:t>
            </a:r>
            <a:r>
              <a:rPr lang="en-US" sz="140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3580" y="7581412"/>
            <a:ext cx="750023" cy="1956992"/>
          </a:xfrm>
          <a:custGeom>
            <a:avLst/>
            <a:gdLst/>
            <a:ahLst/>
            <a:cxnLst/>
            <a:rect l="l" t="t" r="r" b="b"/>
            <a:pathLst>
              <a:path w="750023" h="1956992">
                <a:moveTo>
                  <a:pt x="0" y="0"/>
                </a:moveTo>
                <a:lnTo>
                  <a:pt x="750023" y="0"/>
                </a:lnTo>
                <a:lnTo>
                  <a:pt x="750023" y="1956992"/>
                </a:lnTo>
                <a:lnTo>
                  <a:pt x="0" y="195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44158" y="5014633"/>
            <a:ext cx="1933335" cy="4776529"/>
          </a:xfrm>
          <a:custGeom>
            <a:avLst/>
            <a:gdLst/>
            <a:ahLst/>
            <a:cxnLst/>
            <a:rect l="l" t="t" r="r" b="b"/>
            <a:pathLst>
              <a:path w="1933335" h="4776529">
                <a:moveTo>
                  <a:pt x="0" y="0"/>
                </a:moveTo>
                <a:lnTo>
                  <a:pt x="1933336" y="0"/>
                </a:lnTo>
                <a:lnTo>
                  <a:pt x="1933336" y="4776530"/>
                </a:lnTo>
                <a:lnTo>
                  <a:pt x="0" y="4776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0309" y="8452754"/>
            <a:ext cx="460017" cy="1200224"/>
          </a:xfrm>
          <a:custGeom>
            <a:avLst/>
            <a:gdLst/>
            <a:ahLst/>
            <a:cxnLst/>
            <a:rect l="l" t="t" r="r" b="b"/>
            <a:pathLst>
              <a:path w="460017" h="1200224">
                <a:moveTo>
                  <a:pt x="0" y="0"/>
                </a:moveTo>
                <a:lnTo>
                  <a:pt x="460017" y="0"/>
                </a:lnTo>
                <a:lnTo>
                  <a:pt x="460017" y="1200224"/>
                </a:lnTo>
                <a:lnTo>
                  <a:pt x="0" y="12002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43000" y="495300"/>
            <a:ext cx="5859975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52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Table </a:t>
            </a:r>
            <a:r>
              <a:rPr lang="fr-BF" sz="52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de contenu</a:t>
            </a:r>
            <a:endParaRPr lang="en-US" sz="5200" b="1" dirty="0">
              <a:solidFill>
                <a:srgbClr val="7A3623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89FF76B-B80C-7FC9-6E6E-65DD18773DF6}"/>
              </a:ext>
            </a:extLst>
          </p:cNvPr>
          <p:cNvGrpSpPr/>
          <p:nvPr/>
        </p:nvGrpSpPr>
        <p:grpSpPr>
          <a:xfrm>
            <a:off x="10373650" y="3326172"/>
            <a:ext cx="6474175" cy="5300546"/>
            <a:chOff x="10069983" y="1743827"/>
            <a:chExt cx="6474175" cy="6609994"/>
          </a:xfrm>
        </p:grpSpPr>
        <p:sp>
          <p:nvSpPr>
            <p:cNvPr id="54" name="TextBox 42"/>
            <p:cNvSpPr txBox="1"/>
            <p:nvPr/>
          </p:nvSpPr>
          <p:spPr>
            <a:xfrm>
              <a:off x="10069983" y="7124700"/>
              <a:ext cx="6474175" cy="122912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4320"/>
                </a:lnSpc>
              </a:pPr>
              <a:r>
                <a:rPr lang="en-US" sz="4800" b="1" dirty="0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C</a:t>
              </a:r>
              <a:r>
                <a:rPr lang="fr-BF" sz="4800" b="1" dirty="0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oût de Réalisation du prototype</a:t>
              </a:r>
              <a:endParaRPr lang="en-US" sz="48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55" name="TextBox 24"/>
            <p:cNvSpPr txBox="1"/>
            <p:nvPr/>
          </p:nvSpPr>
          <p:spPr>
            <a:xfrm>
              <a:off x="10069983" y="6054019"/>
              <a:ext cx="1237353" cy="9023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</a:t>
              </a:r>
              <a:r>
                <a:rPr lang="fr-BF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6</a:t>
              </a:r>
              <a:endParaRPr lang="en-US" sz="52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A3B0E0C5-E9F7-9A13-2674-AA011F242FB0}"/>
                </a:ext>
              </a:extLst>
            </p:cNvPr>
            <p:cNvGrpSpPr/>
            <p:nvPr/>
          </p:nvGrpSpPr>
          <p:grpSpPr>
            <a:xfrm>
              <a:off x="10069983" y="1743827"/>
              <a:ext cx="5575178" cy="4126293"/>
              <a:chOff x="4279783" y="4200622"/>
              <a:chExt cx="5575178" cy="4126293"/>
            </a:xfrm>
          </p:grpSpPr>
          <p:sp>
            <p:nvSpPr>
              <p:cNvPr id="50" name="TextBox 36"/>
              <p:cNvSpPr txBox="1"/>
              <p:nvPr/>
            </p:nvSpPr>
            <p:spPr>
              <a:xfrm>
                <a:off x="4279783" y="4964460"/>
                <a:ext cx="4051178" cy="600596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4320"/>
                  </a:lnSpc>
                </a:pPr>
                <a:r>
                  <a:rPr lang="fr-BF" sz="4000" b="1" dirty="0">
                    <a:solidFill>
                      <a:srgbClr val="522013"/>
                    </a:solidFill>
                    <a:latin typeface="Red Hat Display Bold"/>
                    <a:ea typeface="Red Hat Display Bold"/>
                    <a:cs typeface="Red Hat Display Bold"/>
                    <a:sym typeface="Red Hat Display Bold"/>
                  </a:rPr>
                  <a:t>Impact attendu</a:t>
                </a:r>
                <a:endParaRPr lang="en-US" sz="4000" b="1" dirty="0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endParaRPr>
              </a:p>
            </p:txBody>
          </p:sp>
          <p:sp>
            <p:nvSpPr>
              <p:cNvPr id="51" name="TextBox 12"/>
              <p:cNvSpPr txBox="1"/>
              <p:nvPr/>
            </p:nvSpPr>
            <p:spPr>
              <a:xfrm>
                <a:off x="4343021" y="4200622"/>
                <a:ext cx="1174115" cy="90234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6240"/>
                  </a:lnSpc>
                </a:pPr>
                <a:r>
                  <a:rPr lang="fr-BF" sz="5200" b="1" dirty="0">
                    <a:solidFill>
                      <a:srgbClr val="4D7A3E"/>
                    </a:solidFill>
                    <a:latin typeface="Red Hat Display Bold"/>
                    <a:ea typeface="Red Hat Display Bold"/>
                    <a:cs typeface="Red Hat Display Bold"/>
                    <a:sym typeface="Red Hat Display Bold"/>
                  </a:rPr>
                  <a:t>04</a:t>
                </a:r>
                <a:endParaRPr lang="en-US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endParaRPr>
              </a:p>
            </p:txBody>
          </p:sp>
          <p:sp>
            <p:nvSpPr>
              <p:cNvPr id="56" name="TextBox 42">
                <a:extLst>
                  <a:ext uri="{FF2B5EF4-FFF2-40B4-BE49-F238E27FC236}">
                    <a16:creationId xmlns:a16="http://schemas.microsoft.com/office/drawing/2014/main" id="{F79DB405-AC85-0D61-BE09-64448C530D5F}"/>
                  </a:ext>
                </a:extLst>
              </p:cNvPr>
              <p:cNvSpPr txBox="1"/>
              <p:nvPr/>
            </p:nvSpPr>
            <p:spPr>
              <a:xfrm>
                <a:off x="4279783" y="6858170"/>
                <a:ext cx="5575178" cy="1468745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4320"/>
                  </a:lnSpc>
                </a:pPr>
                <a:r>
                  <a:rPr lang="fr-BF" sz="4800" b="1" dirty="0" err="1">
                    <a:solidFill>
                      <a:srgbClr val="522013"/>
                    </a:solidFill>
                    <a:latin typeface="Red Hat Display Bold"/>
                    <a:ea typeface="Red Hat Display Bold"/>
                    <a:cs typeface="Red Hat Display Bold"/>
                    <a:sym typeface="Red Hat Display Bold"/>
                  </a:rPr>
                  <a:t>Etat</a:t>
                </a:r>
                <a:r>
                  <a:rPr lang="fr-BF" sz="4800" b="1" dirty="0">
                    <a:solidFill>
                      <a:srgbClr val="522013"/>
                    </a:solidFill>
                    <a:latin typeface="Red Hat Display Bold"/>
                    <a:ea typeface="Red Hat Display Bold"/>
                    <a:cs typeface="Red Hat Display Bold"/>
                    <a:sym typeface="Red Hat Display Bold"/>
                  </a:rPr>
                  <a:t> d’avancement &amp; Faisabilité</a:t>
                </a:r>
                <a:endParaRPr lang="en-US" sz="4800" b="1" dirty="0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endParaRPr>
              </a:p>
            </p:txBody>
          </p:sp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61D8F79B-AFDC-8281-275B-128317B30C48}"/>
                  </a:ext>
                </a:extLst>
              </p:cNvPr>
              <p:cNvSpPr txBox="1"/>
              <p:nvPr/>
            </p:nvSpPr>
            <p:spPr>
              <a:xfrm>
                <a:off x="4295499" y="5993054"/>
                <a:ext cx="1221638" cy="90234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6240"/>
                  </a:lnSpc>
                </a:pPr>
                <a:r>
                  <a:rPr lang="en-US" sz="5200" b="1" dirty="0">
                    <a:solidFill>
                      <a:srgbClr val="4D7A3E"/>
                    </a:solidFill>
                    <a:latin typeface="Red Hat Display Bold"/>
                    <a:ea typeface="Red Hat Display Bold"/>
                    <a:cs typeface="Red Hat Display Bold"/>
                    <a:sym typeface="Red Hat Display Bold"/>
                  </a:rPr>
                  <a:t>0</a:t>
                </a:r>
                <a:r>
                  <a:rPr lang="fr-BF" sz="5200" b="1" dirty="0">
                    <a:solidFill>
                      <a:srgbClr val="4D7A3E"/>
                    </a:solidFill>
                    <a:latin typeface="Red Hat Display Bold"/>
                    <a:ea typeface="Red Hat Display Bold"/>
                    <a:cs typeface="Red Hat Display Bold"/>
                    <a:sym typeface="Red Hat Display Bold"/>
                  </a:rPr>
                  <a:t>5</a:t>
                </a:r>
                <a:endParaRPr lang="en-US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endParaRPr>
              </a:p>
            </p:txBody>
          </p:sp>
        </p:grp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F30F1E4-74C7-EA63-5088-484D0CD2D1A7}"/>
              </a:ext>
            </a:extLst>
          </p:cNvPr>
          <p:cNvGrpSpPr/>
          <p:nvPr/>
        </p:nvGrpSpPr>
        <p:grpSpPr>
          <a:xfrm>
            <a:off x="1398007" y="1549141"/>
            <a:ext cx="4055948" cy="5029200"/>
            <a:chOff x="1659052" y="3086100"/>
            <a:chExt cx="4055948" cy="5029200"/>
          </a:xfrm>
        </p:grpSpPr>
        <p:sp>
          <p:nvSpPr>
            <p:cNvPr id="45" name="TextBox 30"/>
            <p:cNvSpPr txBox="1"/>
            <p:nvPr/>
          </p:nvSpPr>
          <p:spPr>
            <a:xfrm>
              <a:off x="1666486" y="3704812"/>
              <a:ext cx="3200400" cy="63463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4320"/>
                </a:lnSpc>
              </a:pPr>
              <a:r>
                <a:rPr lang="en-US" sz="4000" b="1" dirty="0" err="1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Generalit</a:t>
              </a:r>
              <a:r>
                <a:rPr lang="fr-BF" sz="4000" b="1" dirty="0" err="1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és</a:t>
              </a:r>
              <a:endParaRPr lang="en-US" sz="40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46" name="TextBox 33"/>
            <p:cNvSpPr txBox="1"/>
            <p:nvPr/>
          </p:nvSpPr>
          <p:spPr>
            <a:xfrm>
              <a:off x="1659052" y="4991100"/>
              <a:ext cx="3659296" cy="79614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4320"/>
                </a:lnSpc>
              </a:pPr>
              <a:r>
                <a:rPr lang="en-US" sz="4000" b="1" dirty="0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D</a:t>
              </a:r>
              <a:r>
                <a:rPr lang="fr-BF" sz="4000" b="1" dirty="0" err="1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escription</a:t>
              </a:r>
              <a:endParaRPr lang="en-US" sz="40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47" name="TextBox 21"/>
            <p:cNvSpPr txBox="1"/>
            <p:nvPr/>
          </p:nvSpPr>
          <p:spPr>
            <a:xfrm>
              <a:off x="1659052" y="4563461"/>
              <a:ext cx="1469400" cy="9023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</a:t>
              </a:r>
              <a:r>
                <a:rPr lang="fr-BF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2</a:t>
              </a:r>
              <a:endParaRPr lang="en-US" sz="52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48" name="TextBox 15"/>
            <p:cNvSpPr txBox="1"/>
            <p:nvPr/>
          </p:nvSpPr>
          <p:spPr>
            <a:xfrm>
              <a:off x="1666486" y="3086100"/>
              <a:ext cx="1469400" cy="9023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</a:t>
              </a:r>
              <a:r>
                <a:rPr lang="fr-BF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1</a:t>
              </a:r>
              <a:endParaRPr lang="en-US" sz="52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623DBA10-0990-0775-B3FF-E876B0E07C21}"/>
                </a:ext>
              </a:extLst>
            </p:cNvPr>
            <p:cNvSpPr txBox="1"/>
            <p:nvPr/>
          </p:nvSpPr>
          <p:spPr>
            <a:xfrm>
              <a:off x="1666486" y="6911508"/>
              <a:ext cx="4048514" cy="120379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4320"/>
                </a:lnSpc>
              </a:pPr>
              <a:r>
                <a:rPr lang="fr-BF" sz="4000" b="1" dirty="0">
                  <a:solidFill>
                    <a:srgbClr val="52201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Originalité et Innovation</a:t>
              </a:r>
              <a:endParaRPr lang="en-US" sz="40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D9FA57AB-1219-0650-38FF-9ACFAF18F3D8}"/>
                </a:ext>
              </a:extLst>
            </p:cNvPr>
            <p:cNvSpPr txBox="1"/>
            <p:nvPr/>
          </p:nvSpPr>
          <p:spPr>
            <a:xfrm>
              <a:off x="1666486" y="6286500"/>
              <a:ext cx="1469400" cy="9023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fr-BF" sz="52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03</a:t>
              </a:r>
              <a:endParaRPr lang="en-US" sz="52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0DFE60-9433-6358-1F20-F26359B1D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88860" y="1072491"/>
            <a:ext cx="8835838" cy="649773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7492559" y="7840904"/>
            <a:ext cx="460017" cy="1200224"/>
          </a:xfrm>
          <a:custGeom>
            <a:avLst/>
            <a:gdLst/>
            <a:ahLst/>
            <a:cxnLst/>
            <a:rect l="l" t="t" r="r" b="b"/>
            <a:pathLst>
              <a:path w="460017" h="1200224">
                <a:moveTo>
                  <a:pt x="0" y="0"/>
                </a:moveTo>
                <a:lnTo>
                  <a:pt x="460017" y="0"/>
                </a:lnTo>
                <a:lnTo>
                  <a:pt x="460017" y="1200224"/>
                </a:lnTo>
                <a:lnTo>
                  <a:pt x="0" y="12002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0686" y="7917408"/>
            <a:ext cx="1249904" cy="1200239"/>
          </a:xfrm>
          <a:custGeom>
            <a:avLst/>
            <a:gdLst/>
            <a:ahLst/>
            <a:cxnLst/>
            <a:rect l="l" t="t" r="r" b="b"/>
            <a:pathLst>
              <a:path w="1249904" h="1200239">
                <a:moveTo>
                  <a:pt x="0" y="0"/>
                </a:moveTo>
                <a:lnTo>
                  <a:pt x="1249904" y="0"/>
                </a:lnTo>
                <a:lnTo>
                  <a:pt x="1249904" y="1200239"/>
                </a:lnTo>
                <a:lnTo>
                  <a:pt x="0" y="12002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8876" y="8662372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838826" y="6091750"/>
            <a:ext cx="1800226" cy="2930400"/>
          </a:xfrm>
          <a:custGeom>
            <a:avLst/>
            <a:gdLst/>
            <a:ahLst/>
            <a:cxnLst/>
            <a:rect l="l" t="t" r="r" b="b"/>
            <a:pathLst>
              <a:path w="1800226" h="2930400">
                <a:moveTo>
                  <a:pt x="0" y="0"/>
                </a:moveTo>
                <a:lnTo>
                  <a:pt x="1800226" y="0"/>
                </a:lnTo>
                <a:lnTo>
                  <a:pt x="1800226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9"/>
          <p:cNvSpPr txBox="1"/>
          <p:nvPr/>
        </p:nvSpPr>
        <p:spPr>
          <a:xfrm>
            <a:off x="1167940" y="2760411"/>
            <a:ext cx="7788839" cy="1200239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algn="l">
              <a:lnSpc>
                <a:spcPts val="12719"/>
              </a:lnSpc>
            </a:pPr>
            <a:r>
              <a:rPr lang="fr-BF" sz="80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GENERALITES</a:t>
            </a:r>
            <a:endParaRPr lang="en-US" sz="8000" b="1" dirty="0">
              <a:solidFill>
                <a:srgbClr val="7A3623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7045226" y="1049259"/>
            <a:ext cx="1911553" cy="169074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719"/>
              </a:lnSpc>
            </a:pPr>
            <a:r>
              <a:rPr lang="en-US" sz="10599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0</a:t>
            </a:r>
            <a:r>
              <a:rPr lang="fr-BF" sz="10599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</a:t>
            </a:r>
            <a:endParaRPr lang="en-US" sz="10599" b="1" dirty="0">
              <a:solidFill>
                <a:srgbClr val="4D7A3E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</p:spTree>
    <p:extLst>
      <p:ext uri="{BB962C8B-B14F-4D97-AF65-F5344CB8AC3E}">
        <p14:creationId xmlns:p14="http://schemas.microsoft.com/office/powerpoint/2010/main" val="415209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730" y="7920256"/>
            <a:ext cx="1525978" cy="1565490"/>
          </a:xfrm>
          <a:custGeom>
            <a:avLst/>
            <a:gdLst/>
            <a:ahLst/>
            <a:cxnLst/>
            <a:rect l="l" t="t" r="r" b="b"/>
            <a:pathLst>
              <a:path w="1525978" h="1565490">
                <a:moveTo>
                  <a:pt x="0" y="0"/>
                </a:moveTo>
                <a:lnTo>
                  <a:pt x="1525978" y="0"/>
                </a:lnTo>
                <a:lnTo>
                  <a:pt x="1525978" y="1565490"/>
                </a:lnTo>
                <a:lnTo>
                  <a:pt x="0" y="1565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57710" y="8674846"/>
            <a:ext cx="844458" cy="810903"/>
          </a:xfrm>
          <a:custGeom>
            <a:avLst/>
            <a:gdLst/>
            <a:ahLst/>
            <a:cxnLst/>
            <a:rect l="l" t="t" r="r" b="b"/>
            <a:pathLst>
              <a:path w="844458" h="810903">
                <a:moveTo>
                  <a:pt x="0" y="0"/>
                </a:moveTo>
                <a:lnTo>
                  <a:pt x="844458" y="0"/>
                </a:lnTo>
                <a:lnTo>
                  <a:pt x="844458" y="810903"/>
                </a:lnTo>
                <a:lnTo>
                  <a:pt x="0" y="810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419600" y="289116"/>
            <a:ext cx="9448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dirty="0" err="1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Probl</a:t>
            </a:r>
            <a:r>
              <a:rPr lang="fr-BF" sz="60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é</a:t>
            </a:r>
            <a:r>
              <a:rPr lang="en-US" sz="60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m</a:t>
            </a:r>
            <a:r>
              <a:rPr lang="fr-BF" sz="6000" b="1" dirty="0" err="1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atique</a:t>
            </a:r>
            <a:r>
              <a:rPr lang="fr-BF" sz="60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 &amp; Solution</a:t>
            </a:r>
            <a:endParaRPr lang="en-US" sz="6000" b="1" dirty="0">
              <a:solidFill>
                <a:srgbClr val="522013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DFB90C-A6F4-4C85-2978-DE480B3333CF}"/>
              </a:ext>
            </a:extLst>
          </p:cNvPr>
          <p:cNvSpPr txBox="1"/>
          <p:nvPr/>
        </p:nvSpPr>
        <p:spPr>
          <a:xfrm>
            <a:off x="609600" y="97155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4E3"/>
                </a:solidFill>
              </a:rPr>
              <a:t>Generalit</a:t>
            </a:r>
            <a:r>
              <a:rPr lang="fr-BF" sz="3200" dirty="0" err="1">
                <a:solidFill>
                  <a:srgbClr val="FFF4E3"/>
                </a:solidFill>
              </a:rPr>
              <a:t>és</a:t>
            </a:r>
            <a:endParaRPr lang="en-US" sz="3200" dirty="0">
              <a:solidFill>
                <a:srgbClr val="FFF4E3"/>
              </a:solidFill>
            </a:endParaRPr>
          </a:p>
        </p:txBody>
      </p:sp>
      <p:sp>
        <p:nvSpPr>
          <p:cNvPr id="21" name="Nuage 20">
            <a:extLst>
              <a:ext uri="{FF2B5EF4-FFF2-40B4-BE49-F238E27FC236}">
                <a16:creationId xmlns:a16="http://schemas.microsoft.com/office/drawing/2014/main" id="{D337CF9C-04AB-C3DE-3CF9-5C53054A5992}"/>
              </a:ext>
            </a:extLst>
          </p:cNvPr>
          <p:cNvSpPr/>
          <p:nvPr/>
        </p:nvSpPr>
        <p:spPr>
          <a:xfrm>
            <a:off x="16775526" y="9639300"/>
            <a:ext cx="1342812" cy="813716"/>
          </a:xfrm>
          <a:prstGeom prst="cloud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D975B74-4E40-46E1-9226-F8681F4D1FCD}" type="slidenum">
              <a:rPr lang="fr-BF" sz="2400" b="1" smtClean="0">
                <a:solidFill>
                  <a:schemeClr val="tx1"/>
                </a:solidFill>
              </a:rPr>
              <a:t>4</a:t>
            </a:fld>
            <a:endParaRPr lang="fr-BF" sz="2400" b="1" dirty="0">
              <a:solidFill>
                <a:schemeClr val="tx1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932679" y="7057820"/>
            <a:ext cx="2327840" cy="2657680"/>
          </a:xfrm>
          <a:custGeom>
            <a:avLst/>
            <a:gdLst/>
            <a:ahLst/>
            <a:cxnLst/>
            <a:rect l="l" t="t" r="r" b="b"/>
            <a:pathLst>
              <a:path w="2327840" h="2657680">
                <a:moveTo>
                  <a:pt x="0" y="0"/>
                </a:moveTo>
                <a:lnTo>
                  <a:pt x="2327840" y="0"/>
                </a:lnTo>
                <a:lnTo>
                  <a:pt x="2327840" y="2657680"/>
                </a:lnTo>
                <a:lnTo>
                  <a:pt x="0" y="26576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114DE76-91AD-1BD7-5378-8D9987C181AC}"/>
              </a:ext>
            </a:extLst>
          </p:cNvPr>
          <p:cNvGrpSpPr/>
          <p:nvPr/>
        </p:nvGrpSpPr>
        <p:grpSpPr>
          <a:xfrm>
            <a:off x="609600" y="2289548"/>
            <a:ext cx="8124360" cy="3768351"/>
            <a:chOff x="1287781" y="2344391"/>
            <a:chExt cx="7630756" cy="3046988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3E8717C9-98E5-2DBE-6EC4-1390D14B13A0}"/>
                </a:ext>
              </a:extLst>
            </p:cNvPr>
            <p:cNvGrpSpPr/>
            <p:nvPr/>
          </p:nvGrpSpPr>
          <p:grpSpPr>
            <a:xfrm>
              <a:off x="1287781" y="2344391"/>
              <a:ext cx="1531619" cy="3046988"/>
              <a:chOff x="1418812" y="2707286"/>
              <a:chExt cx="2321784" cy="3824198"/>
            </a:xfrm>
            <a:noFill/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2EC21706-4C78-70DE-0F1C-D9EB80EFE498}"/>
                  </a:ext>
                </a:extLst>
              </p:cNvPr>
              <p:cNvSpPr/>
              <p:nvPr/>
            </p:nvSpPr>
            <p:spPr>
              <a:xfrm>
                <a:off x="2238121" y="5848383"/>
                <a:ext cx="683101" cy="683101"/>
              </a:xfrm>
              <a:custGeom>
                <a:avLst/>
                <a:gdLst>
                  <a:gd name="connsiteX0" fmla="*/ 683101 w 683101"/>
                  <a:gd name="connsiteY0" fmla="*/ 341551 h 683101"/>
                  <a:gd name="connsiteX1" fmla="*/ 341551 w 683101"/>
                  <a:gd name="connsiteY1" fmla="*/ 683102 h 683101"/>
                  <a:gd name="connsiteX2" fmla="*/ 0 w 683101"/>
                  <a:gd name="connsiteY2" fmla="*/ 341551 h 683101"/>
                  <a:gd name="connsiteX3" fmla="*/ 341551 w 683101"/>
                  <a:gd name="connsiteY3" fmla="*/ 0 h 683101"/>
                  <a:gd name="connsiteX4" fmla="*/ 683101 w 683101"/>
                  <a:gd name="connsiteY4" fmla="*/ 341551 h 6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101" h="683101">
                    <a:moveTo>
                      <a:pt x="683101" y="341551"/>
                    </a:moveTo>
                    <a:cubicBezTo>
                      <a:pt x="683101" y="530184"/>
                      <a:pt x="530184" y="683102"/>
                      <a:pt x="341551" y="683102"/>
                    </a:cubicBezTo>
                    <a:cubicBezTo>
                      <a:pt x="152917" y="683102"/>
                      <a:pt x="0" y="530184"/>
                      <a:pt x="0" y="341551"/>
                    </a:cubicBezTo>
                    <a:cubicBezTo>
                      <a:pt x="0" y="152917"/>
                      <a:pt x="152917" y="0"/>
                      <a:pt x="341551" y="0"/>
                    </a:cubicBezTo>
                    <a:cubicBezTo>
                      <a:pt x="530184" y="0"/>
                      <a:pt x="683101" y="152917"/>
                      <a:pt x="683101" y="341551"/>
                    </a:cubicBezTo>
                    <a:close/>
                  </a:path>
                </a:pathLst>
              </a:custGeom>
              <a:grpFill/>
              <a:ln w="51594" cap="rnd">
                <a:solidFill>
                  <a:srgbClr val="C00000">
                    <a:alpha val="42000"/>
                  </a:srgbClr>
                </a:solidFill>
                <a:prstDash val="solid"/>
                <a:round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/>
                <a:bevelB w="82550" h="44450" prst="angle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endParaRPr lang="fr-BF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C05CE62E-C1AB-DD40-6F14-E6118233A50E}"/>
                  </a:ext>
                </a:extLst>
              </p:cNvPr>
              <p:cNvSpPr/>
              <p:nvPr/>
            </p:nvSpPr>
            <p:spPr>
              <a:xfrm>
                <a:off x="1418812" y="2707286"/>
                <a:ext cx="2321784" cy="2892414"/>
              </a:xfrm>
              <a:custGeom>
                <a:avLst/>
                <a:gdLst>
                  <a:gd name="connsiteX0" fmla="*/ 1367234 w 2321784"/>
                  <a:gd name="connsiteY0" fmla="*/ 2239754 h 2892414"/>
                  <a:gd name="connsiteX1" fmla="*/ 1367234 w 2321784"/>
                  <a:gd name="connsiteY1" fmla="*/ 2892415 h 2892414"/>
                  <a:gd name="connsiteX2" fmla="*/ 954484 w 2321784"/>
                  <a:gd name="connsiteY2" fmla="*/ 2892415 h 2892414"/>
                  <a:gd name="connsiteX3" fmla="*/ 954484 w 2321784"/>
                  <a:gd name="connsiteY3" fmla="*/ 1844030 h 2892414"/>
                  <a:gd name="connsiteX4" fmla="*/ 1160859 w 2321784"/>
                  <a:gd name="connsiteY4" fmla="*/ 1844030 h 2892414"/>
                  <a:gd name="connsiteX5" fmla="*/ 1912065 w 2321784"/>
                  <a:gd name="connsiteY5" fmla="*/ 1160928 h 2892414"/>
                  <a:gd name="connsiteX6" fmla="*/ 1194261 w 2321784"/>
                  <a:gd name="connsiteY6" fmla="*/ 409723 h 2892414"/>
                  <a:gd name="connsiteX7" fmla="*/ 1160859 w 2321784"/>
                  <a:gd name="connsiteY7" fmla="*/ 409723 h 2892414"/>
                  <a:gd name="connsiteX8" fmla="*/ 409654 w 2321784"/>
                  <a:gd name="connsiteY8" fmla="*/ 1189821 h 2892414"/>
                  <a:gd name="connsiteX9" fmla="*/ 0 w 2321784"/>
                  <a:gd name="connsiteY9" fmla="*/ 1189821 h 2892414"/>
                  <a:gd name="connsiteX10" fmla="*/ 1160859 w 2321784"/>
                  <a:gd name="connsiteY10" fmla="*/ 69 h 2892414"/>
                  <a:gd name="connsiteX11" fmla="*/ 2321719 w 2321784"/>
                  <a:gd name="connsiteY11" fmla="*/ 1136029 h 2892414"/>
                  <a:gd name="connsiteX12" fmla="*/ 2321719 w 2321784"/>
                  <a:gd name="connsiteY12" fmla="*/ 1160928 h 2892414"/>
                  <a:gd name="connsiteX13" fmla="*/ 1367234 w 2321784"/>
                  <a:gd name="connsiteY13" fmla="*/ 2239754 h 289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21784" h="2892414">
                    <a:moveTo>
                      <a:pt x="1367234" y="2239754"/>
                    </a:moveTo>
                    <a:lnTo>
                      <a:pt x="1367234" y="2892415"/>
                    </a:lnTo>
                    <a:lnTo>
                      <a:pt x="954484" y="2892415"/>
                    </a:lnTo>
                    <a:lnTo>
                      <a:pt x="954484" y="1844030"/>
                    </a:lnTo>
                    <a:lnTo>
                      <a:pt x="1160859" y="1844030"/>
                    </a:lnTo>
                    <a:cubicBezTo>
                      <a:pt x="1616948" y="1844030"/>
                      <a:pt x="1912065" y="1575742"/>
                      <a:pt x="1912065" y="1160928"/>
                    </a:cubicBezTo>
                    <a:cubicBezTo>
                      <a:pt x="1921289" y="755272"/>
                      <a:pt x="1599917" y="418948"/>
                      <a:pt x="1194261" y="409723"/>
                    </a:cubicBezTo>
                    <a:cubicBezTo>
                      <a:pt x="1183127" y="409470"/>
                      <a:pt x="1171993" y="409470"/>
                      <a:pt x="1160859" y="409723"/>
                    </a:cubicBezTo>
                    <a:cubicBezTo>
                      <a:pt x="690324" y="409723"/>
                      <a:pt x="409654" y="719286"/>
                      <a:pt x="409654" y="1189821"/>
                    </a:cubicBezTo>
                    <a:lnTo>
                      <a:pt x="0" y="1189821"/>
                    </a:lnTo>
                    <a:cubicBezTo>
                      <a:pt x="0" y="495369"/>
                      <a:pt x="464344" y="69"/>
                      <a:pt x="1160859" y="69"/>
                    </a:cubicBezTo>
                    <a:cubicBezTo>
                      <a:pt x="1795106" y="-6809"/>
                      <a:pt x="2314841" y="501777"/>
                      <a:pt x="2321719" y="1136029"/>
                    </a:cubicBezTo>
                    <a:cubicBezTo>
                      <a:pt x="2321807" y="1144325"/>
                      <a:pt x="2321807" y="1152627"/>
                      <a:pt x="2321719" y="1160928"/>
                    </a:cubicBezTo>
                    <a:cubicBezTo>
                      <a:pt x="2321719" y="1738263"/>
                      <a:pt x="1939925" y="2159268"/>
                      <a:pt x="1367234" y="2239754"/>
                    </a:cubicBezTo>
                    <a:close/>
                  </a:path>
                </a:pathLst>
              </a:custGeom>
              <a:grpFill/>
              <a:ln w="51594" cap="rnd">
                <a:solidFill>
                  <a:srgbClr val="C00000">
                    <a:alpha val="42000"/>
                  </a:srgbClr>
                </a:solidFill>
                <a:prstDash val="solid"/>
                <a:round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/>
                <a:bevelB w="82550" h="44450" prst="angle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endParaRPr lang="fr-BF" dirty="0"/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870EB74-545B-8AB3-28FF-AE9BC0F7E069}"/>
                </a:ext>
              </a:extLst>
            </p:cNvPr>
            <p:cNvSpPr txBox="1"/>
            <p:nvPr/>
          </p:nvSpPr>
          <p:spPr>
            <a:xfrm>
              <a:off x="3282735" y="2550522"/>
              <a:ext cx="5635802" cy="2065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dirty="0"/>
                <a:t>Comment fournir aux producteurs agricoles un outil fiable pour analyser la fertilité des sols et faire face aux défis du rendement et du climat ?</a:t>
              </a:r>
              <a:endParaRPr lang="fr-BF" sz="320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2910681C-783B-44A8-CC03-D51A9D73A577}"/>
              </a:ext>
            </a:extLst>
          </p:cNvPr>
          <p:cNvGrpSpPr/>
          <p:nvPr/>
        </p:nvGrpSpPr>
        <p:grpSpPr>
          <a:xfrm>
            <a:off x="9144000" y="3229181"/>
            <a:ext cx="8763000" cy="5126014"/>
            <a:chOff x="1524000" y="1943099"/>
            <a:chExt cx="12356489" cy="553358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07B54B0-F3ED-DD6C-DC8F-4BC4388C970A}"/>
                </a:ext>
              </a:extLst>
            </p:cNvPr>
            <p:cNvGrpSpPr/>
            <p:nvPr/>
          </p:nvGrpSpPr>
          <p:grpSpPr>
            <a:xfrm>
              <a:off x="1524000" y="1943099"/>
              <a:ext cx="5029200" cy="5533585"/>
              <a:chOff x="1524000" y="1943100"/>
              <a:chExt cx="4777238" cy="5138844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B2CF49D4-7A98-CB26-7A12-0829F975D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alphaModFix amt="55000"/>
              </a:blip>
              <a:stretch>
                <a:fillRect/>
              </a:stretch>
            </p:blipFill>
            <p:spPr>
              <a:xfrm>
                <a:off x="3375956" y="1943100"/>
                <a:ext cx="2925282" cy="2925282"/>
              </a:xfrm>
              <a:prstGeom prst="rect">
                <a:avLst/>
              </a:prstGeom>
            </p:spPr>
          </p:pic>
          <p:sp>
            <p:nvSpPr>
              <p:cNvPr id="13" name="Google Shape;18258;p91">
                <a:extLst>
                  <a:ext uri="{FF2B5EF4-FFF2-40B4-BE49-F238E27FC236}">
                    <a16:creationId xmlns:a16="http://schemas.microsoft.com/office/drawing/2014/main" id="{1414D4CF-7C1E-F34A-9359-D27FAB5998B0}"/>
                  </a:ext>
                </a:extLst>
              </p:cNvPr>
              <p:cNvSpPr/>
              <p:nvPr/>
            </p:nvSpPr>
            <p:spPr>
              <a:xfrm>
                <a:off x="1524000" y="3074087"/>
                <a:ext cx="2441910" cy="4007857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0122" extrusionOk="0">
                    <a:moveTo>
                      <a:pt x="3346" y="358"/>
                    </a:moveTo>
                    <a:cubicBezTo>
                      <a:pt x="3870" y="358"/>
                      <a:pt x="4299" y="703"/>
                      <a:pt x="4299" y="1120"/>
                    </a:cubicBezTo>
                    <a:cubicBezTo>
                      <a:pt x="4001" y="1001"/>
                      <a:pt x="3691" y="941"/>
                      <a:pt x="3346" y="941"/>
                    </a:cubicBezTo>
                    <a:cubicBezTo>
                      <a:pt x="3001" y="941"/>
                      <a:pt x="2691" y="1001"/>
                      <a:pt x="2394" y="1120"/>
                    </a:cubicBezTo>
                    <a:cubicBezTo>
                      <a:pt x="2394" y="703"/>
                      <a:pt x="2810" y="358"/>
                      <a:pt x="3346" y="358"/>
                    </a:cubicBezTo>
                    <a:close/>
                    <a:moveTo>
                      <a:pt x="3370" y="1299"/>
                    </a:moveTo>
                    <a:cubicBezTo>
                      <a:pt x="4620" y="1299"/>
                      <a:pt x="5620" y="2311"/>
                      <a:pt x="5620" y="3561"/>
                    </a:cubicBezTo>
                    <a:cubicBezTo>
                      <a:pt x="5620" y="3882"/>
                      <a:pt x="5549" y="4216"/>
                      <a:pt x="5418" y="4513"/>
                    </a:cubicBezTo>
                    <a:lnTo>
                      <a:pt x="5418" y="4347"/>
                    </a:lnTo>
                    <a:cubicBezTo>
                      <a:pt x="5418" y="4144"/>
                      <a:pt x="5322" y="3930"/>
                      <a:pt x="5168" y="3799"/>
                    </a:cubicBezTo>
                    <a:cubicBezTo>
                      <a:pt x="4811" y="3489"/>
                      <a:pt x="4025" y="2953"/>
                      <a:pt x="2632" y="2811"/>
                    </a:cubicBezTo>
                    <a:cubicBezTo>
                      <a:pt x="2626" y="2810"/>
                      <a:pt x="2619" y="2809"/>
                      <a:pt x="2613" y="2809"/>
                    </a:cubicBezTo>
                    <a:cubicBezTo>
                      <a:pt x="2535" y="2809"/>
                      <a:pt x="2452" y="2878"/>
                      <a:pt x="2441" y="2977"/>
                    </a:cubicBezTo>
                    <a:cubicBezTo>
                      <a:pt x="2429" y="3073"/>
                      <a:pt x="2501" y="3156"/>
                      <a:pt x="2608" y="3168"/>
                    </a:cubicBezTo>
                    <a:cubicBezTo>
                      <a:pt x="3882" y="3311"/>
                      <a:pt x="4632" y="3787"/>
                      <a:pt x="4941" y="4061"/>
                    </a:cubicBezTo>
                    <a:cubicBezTo>
                      <a:pt x="5013" y="4144"/>
                      <a:pt x="5072" y="4239"/>
                      <a:pt x="5072" y="4347"/>
                    </a:cubicBezTo>
                    <a:lnTo>
                      <a:pt x="5072" y="4680"/>
                    </a:lnTo>
                    <a:cubicBezTo>
                      <a:pt x="5072" y="5609"/>
                      <a:pt x="4310" y="6371"/>
                      <a:pt x="3382" y="6371"/>
                    </a:cubicBezTo>
                    <a:cubicBezTo>
                      <a:pt x="3374" y="6371"/>
                      <a:pt x="3367" y="6371"/>
                      <a:pt x="3359" y="6371"/>
                    </a:cubicBezTo>
                    <a:cubicBezTo>
                      <a:pt x="2405" y="6371"/>
                      <a:pt x="1643" y="5625"/>
                      <a:pt x="1643" y="4692"/>
                    </a:cubicBezTo>
                    <a:lnTo>
                      <a:pt x="1643" y="4549"/>
                    </a:lnTo>
                    <a:cubicBezTo>
                      <a:pt x="1643" y="4466"/>
                      <a:pt x="1679" y="4406"/>
                      <a:pt x="1739" y="4382"/>
                    </a:cubicBezTo>
                    <a:cubicBezTo>
                      <a:pt x="1965" y="4263"/>
                      <a:pt x="2251" y="4025"/>
                      <a:pt x="2382" y="3620"/>
                    </a:cubicBezTo>
                    <a:cubicBezTo>
                      <a:pt x="2405" y="3525"/>
                      <a:pt x="2370" y="3430"/>
                      <a:pt x="2274" y="3394"/>
                    </a:cubicBezTo>
                    <a:cubicBezTo>
                      <a:pt x="2258" y="3389"/>
                      <a:pt x="2240" y="3387"/>
                      <a:pt x="2222" y="3387"/>
                    </a:cubicBezTo>
                    <a:cubicBezTo>
                      <a:pt x="2152" y="3387"/>
                      <a:pt x="2079" y="3425"/>
                      <a:pt x="2060" y="3501"/>
                    </a:cubicBezTo>
                    <a:cubicBezTo>
                      <a:pt x="1953" y="3799"/>
                      <a:pt x="1739" y="3966"/>
                      <a:pt x="1584" y="4061"/>
                    </a:cubicBezTo>
                    <a:cubicBezTo>
                      <a:pt x="1417" y="4156"/>
                      <a:pt x="1310" y="4335"/>
                      <a:pt x="1310" y="4513"/>
                    </a:cubicBezTo>
                    <a:cubicBezTo>
                      <a:pt x="1179" y="4216"/>
                      <a:pt x="1108" y="3882"/>
                      <a:pt x="1108" y="3561"/>
                    </a:cubicBezTo>
                    <a:cubicBezTo>
                      <a:pt x="1108" y="2311"/>
                      <a:pt x="2120" y="1299"/>
                      <a:pt x="3370" y="1299"/>
                    </a:cubicBezTo>
                    <a:close/>
                    <a:moveTo>
                      <a:pt x="4108" y="6585"/>
                    </a:moveTo>
                    <a:lnTo>
                      <a:pt x="4108" y="7002"/>
                    </a:lnTo>
                    <a:cubicBezTo>
                      <a:pt x="4108" y="7228"/>
                      <a:pt x="4239" y="7418"/>
                      <a:pt x="4430" y="7502"/>
                    </a:cubicBezTo>
                    <a:lnTo>
                      <a:pt x="4691" y="7621"/>
                    </a:lnTo>
                    <a:cubicBezTo>
                      <a:pt x="4441" y="8133"/>
                      <a:pt x="3918" y="8442"/>
                      <a:pt x="3346" y="8442"/>
                    </a:cubicBezTo>
                    <a:cubicBezTo>
                      <a:pt x="2786" y="8442"/>
                      <a:pt x="2263" y="8133"/>
                      <a:pt x="2013" y="7621"/>
                    </a:cubicBezTo>
                    <a:lnTo>
                      <a:pt x="2263" y="7502"/>
                    </a:lnTo>
                    <a:cubicBezTo>
                      <a:pt x="2453" y="7418"/>
                      <a:pt x="2584" y="7228"/>
                      <a:pt x="2584" y="7002"/>
                    </a:cubicBezTo>
                    <a:lnTo>
                      <a:pt x="2584" y="6585"/>
                    </a:lnTo>
                    <a:cubicBezTo>
                      <a:pt x="2822" y="6668"/>
                      <a:pt x="3084" y="6728"/>
                      <a:pt x="3346" y="6728"/>
                    </a:cubicBezTo>
                    <a:cubicBezTo>
                      <a:pt x="3620" y="6728"/>
                      <a:pt x="3870" y="6668"/>
                      <a:pt x="4108" y="6585"/>
                    </a:cubicBezTo>
                    <a:close/>
                    <a:moveTo>
                      <a:pt x="3346" y="1"/>
                    </a:moveTo>
                    <a:cubicBezTo>
                      <a:pt x="2632" y="1"/>
                      <a:pt x="2060" y="513"/>
                      <a:pt x="2060" y="1120"/>
                    </a:cubicBezTo>
                    <a:cubicBezTo>
                      <a:pt x="2060" y="1179"/>
                      <a:pt x="2060" y="1227"/>
                      <a:pt x="2072" y="1287"/>
                    </a:cubicBezTo>
                    <a:cubicBezTo>
                      <a:pt x="1286" y="1727"/>
                      <a:pt x="750" y="2572"/>
                      <a:pt x="750" y="3561"/>
                    </a:cubicBezTo>
                    <a:cubicBezTo>
                      <a:pt x="750" y="4204"/>
                      <a:pt x="989" y="4811"/>
                      <a:pt x="1405" y="5287"/>
                    </a:cubicBezTo>
                    <a:cubicBezTo>
                      <a:pt x="1548" y="5751"/>
                      <a:pt x="1846" y="6156"/>
                      <a:pt x="2251" y="6406"/>
                    </a:cubicBezTo>
                    <a:lnTo>
                      <a:pt x="2251" y="7014"/>
                    </a:lnTo>
                    <a:cubicBezTo>
                      <a:pt x="2251" y="7085"/>
                      <a:pt x="2203" y="7168"/>
                      <a:pt x="2132" y="7192"/>
                    </a:cubicBezTo>
                    <a:lnTo>
                      <a:pt x="548" y="7895"/>
                    </a:lnTo>
                    <a:cubicBezTo>
                      <a:pt x="203" y="8037"/>
                      <a:pt x="0" y="8371"/>
                      <a:pt x="0" y="8740"/>
                    </a:cubicBezTo>
                    <a:lnTo>
                      <a:pt x="0" y="9942"/>
                    </a:lnTo>
                    <a:cubicBezTo>
                      <a:pt x="0" y="10050"/>
                      <a:pt x="72" y="10121"/>
                      <a:pt x="179" y="10121"/>
                    </a:cubicBezTo>
                    <a:cubicBezTo>
                      <a:pt x="286" y="10121"/>
                      <a:pt x="358" y="10050"/>
                      <a:pt x="358" y="9942"/>
                    </a:cubicBezTo>
                    <a:lnTo>
                      <a:pt x="358" y="8740"/>
                    </a:lnTo>
                    <a:cubicBezTo>
                      <a:pt x="358" y="8514"/>
                      <a:pt x="489" y="8311"/>
                      <a:pt x="703" y="8216"/>
                    </a:cubicBezTo>
                    <a:lnTo>
                      <a:pt x="1691" y="7776"/>
                    </a:lnTo>
                    <a:cubicBezTo>
                      <a:pt x="2013" y="8395"/>
                      <a:pt x="2644" y="8799"/>
                      <a:pt x="3358" y="8799"/>
                    </a:cubicBezTo>
                    <a:cubicBezTo>
                      <a:pt x="4072" y="8799"/>
                      <a:pt x="4715" y="8395"/>
                      <a:pt x="5025" y="7776"/>
                    </a:cubicBezTo>
                    <a:lnTo>
                      <a:pt x="6025" y="8216"/>
                    </a:lnTo>
                    <a:cubicBezTo>
                      <a:pt x="6239" y="8311"/>
                      <a:pt x="6370" y="8514"/>
                      <a:pt x="6370" y="8740"/>
                    </a:cubicBezTo>
                    <a:lnTo>
                      <a:pt x="6370" y="9942"/>
                    </a:lnTo>
                    <a:cubicBezTo>
                      <a:pt x="6370" y="10050"/>
                      <a:pt x="6442" y="10121"/>
                      <a:pt x="6549" y="10121"/>
                    </a:cubicBezTo>
                    <a:cubicBezTo>
                      <a:pt x="6656" y="10121"/>
                      <a:pt x="6727" y="10050"/>
                      <a:pt x="6727" y="9942"/>
                    </a:cubicBezTo>
                    <a:lnTo>
                      <a:pt x="6727" y="8740"/>
                    </a:lnTo>
                    <a:cubicBezTo>
                      <a:pt x="6704" y="8371"/>
                      <a:pt x="6489" y="8037"/>
                      <a:pt x="6144" y="7895"/>
                    </a:cubicBezTo>
                    <a:lnTo>
                      <a:pt x="4572" y="7192"/>
                    </a:lnTo>
                    <a:cubicBezTo>
                      <a:pt x="4501" y="7168"/>
                      <a:pt x="4453" y="7085"/>
                      <a:pt x="4453" y="7014"/>
                    </a:cubicBezTo>
                    <a:lnTo>
                      <a:pt x="4453" y="6406"/>
                    </a:lnTo>
                    <a:cubicBezTo>
                      <a:pt x="4858" y="6156"/>
                      <a:pt x="5156" y="5751"/>
                      <a:pt x="5299" y="5287"/>
                    </a:cubicBezTo>
                    <a:cubicBezTo>
                      <a:pt x="5715" y="4811"/>
                      <a:pt x="5954" y="4204"/>
                      <a:pt x="5954" y="3561"/>
                    </a:cubicBezTo>
                    <a:cubicBezTo>
                      <a:pt x="5954" y="2596"/>
                      <a:pt x="5418" y="1727"/>
                      <a:pt x="4632" y="1287"/>
                    </a:cubicBezTo>
                    <a:cubicBezTo>
                      <a:pt x="4644" y="1227"/>
                      <a:pt x="4644" y="1179"/>
                      <a:pt x="4644" y="1120"/>
                    </a:cubicBezTo>
                    <a:cubicBezTo>
                      <a:pt x="4644" y="513"/>
                      <a:pt x="4060" y="1"/>
                      <a:pt x="3346" y="1"/>
                    </a:cubicBezTo>
                    <a:close/>
                  </a:path>
                </a:pathLst>
              </a:custGeom>
              <a:solidFill>
                <a:srgbClr val="522013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259;p91">
                <a:extLst>
                  <a:ext uri="{FF2B5EF4-FFF2-40B4-BE49-F238E27FC236}">
                    <a16:creationId xmlns:a16="http://schemas.microsoft.com/office/drawing/2014/main" id="{FB76300F-0892-A81C-C7FA-7D709F4E9C93}"/>
                  </a:ext>
                </a:extLst>
              </p:cNvPr>
              <p:cNvSpPr/>
              <p:nvPr/>
            </p:nvSpPr>
            <p:spPr>
              <a:xfrm>
                <a:off x="1995102" y="6642835"/>
                <a:ext cx="129934" cy="434369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097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lnTo>
                      <a:pt x="0" y="918"/>
                    </a:lnTo>
                    <a:cubicBezTo>
                      <a:pt x="0" y="1025"/>
                      <a:pt x="72" y="1096"/>
                      <a:pt x="179" y="1096"/>
                    </a:cubicBezTo>
                    <a:cubicBezTo>
                      <a:pt x="286" y="1096"/>
                      <a:pt x="357" y="1025"/>
                      <a:pt x="357" y="918"/>
                    </a:cubicBezTo>
                    <a:lnTo>
                      <a:pt x="357" y="179"/>
                    </a:lnTo>
                    <a:cubicBezTo>
                      <a:pt x="345" y="84"/>
                      <a:pt x="262" y="1"/>
                      <a:pt x="179" y="1"/>
                    </a:cubicBezTo>
                    <a:close/>
                  </a:path>
                </a:pathLst>
              </a:custGeom>
              <a:solidFill>
                <a:srgbClr val="522013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260;p91">
                <a:extLst>
                  <a:ext uri="{FF2B5EF4-FFF2-40B4-BE49-F238E27FC236}">
                    <a16:creationId xmlns:a16="http://schemas.microsoft.com/office/drawing/2014/main" id="{B7669C36-F9CB-D522-3A8F-D92FFE943311}"/>
                  </a:ext>
                </a:extLst>
              </p:cNvPr>
              <p:cNvSpPr/>
              <p:nvPr/>
            </p:nvSpPr>
            <p:spPr>
              <a:xfrm>
                <a:off x="3351795" y="6642835"/>
                <a:ext cx="129934" cy="434369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097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lnTo>
                      <a:pt x="1" y="918"/>
                    </a:lnTo>
                    <a:cubicBezTo>
                      <a:pt x="1" y="1025"/>
                      <a:pt x="72" y="1096"/>
                      <a:pt x="179" y="1096"/>
                    </a:cubicBezTo>
                    <a:cubicBezTo>
                      <a:pt x="275" y="1096"/>
                      <a:pt x="346" y="1025"/>
                      <a:pt x="346" y="918"/>
                    </a:cubicBezTo>
                    <a:lnTo>
                      <a:pt x="346" y="179"/>
                    </a:lnTo>
                    <a:cubicBezTo>
                      <a:pt x="358" y="84"/>
                      <a:pt x="275" y="1"/>
                      <a:pt x="179" y="1"/>
                    </a:cubicBezTo>
                    <a:close/>
                  </a:path>
                </a:pathLst>
              </a:custGeom>
              <a:solidFill>
                <a:srgbClr val="522013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8261;p91">
                <a:extLst>
                  <a:ext uri="{FF2B5EF4-FFF2-40B4-BE49-F238E27FC236}">
                    <a16:creationId xmlns:a16="http://schemas.microsoft.com/office/drawing/2014/main" id="{32FB50DC-8CA4-332A-DBB0-FEB2E2559F86}"/>
                  </a:ext>
                </a:extLst>
              </p:cNvPr>
              <p:cNvSpPr/>
              <p:nvPr/>
            </p:nvSpPr>
            <p:spPr>
              <a:xfrm>
                <a:off x="3831620" y="3083591"/>
                <a:ext cx="2035768" cy="2315151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5847" extrusionOk="0">
                    <a:moveTo>
                      <a:pt x="739" y="1"/>
                    </a:moveTo>
                    <a:cubicBezTo>
                      <a:pt x="346" y="1"/>
                      <a:pt x="0" y="322"/>
                      <a:pt x="0" y="739"/>
                    </a:cubicBezTo>
                    <a:lnTo>
                      <a:pt x="0" y="3751"/>
                    </a:lnTo>
                    <a:cubicBezTo>
                      <a:pt x="0" y="4144"/>
                      <a:pt x="322" y="4489"/>
                      <a:pt x="739" y="4489"/>
                    </a:cubicBezTo>
                    <a:lnTo>
                      <a:pt x="1084" y="4489"/>
                    </a:lnTo>
                    <a:lnTo>
                      <a:pt x="834" y="5513"/>
                    </a:lnTo>
                    <a:cubicBezTo>
                      <a:pt x="798" y="5620"/>
                      <a:pt x="846" y="5739"/>
                      <a:pt x="941" y="5799"/>
                    </a:cubicBezTo>
                    <a:cubicBezTo>
                      <a:pt x="977" y="5823"/>
                      <a:pt x="1036" y="5847"/>
                      <a:pt x="1084" y="5847"/>
                    </a:cubicBezTo>
                    <a:cubicBezTo>
                      <a:pt x="1143" y="5847"/>
                      <a:pt x="1191" y="5823"/>
                      <a:pt x="1250" y="5799"/>
                    </a:cubicBezTo>
                    <a:lnTo>
                      <a:pt x="3048" y="4489"/>
                    </a:lnTo>
                    <a:lnTo>
                      <a:pt x="4870" y="4489"/>
                    </a:lnTo>
                    <a:cubicBezTo>
                      <a:pt x="5263" y="4489"/>
                      <a:pt x="5608" y="4156"/>
                      <a:pt x="5608" y="3739"/>
                    </a:cubicBezTo>
                    <a:lnTo>
                      <a:pt x="5608" y="739"/>
                    </a:lnTo>
                    <a:cubicBezTo>
                      <a:pt x="5596" y="322"/>
                      <a:pt x="5263" y="1"/>
                      <a:pt x="4870" y="1"/>
                    </a:cubicBezTo>
                    <a:cubicBezTo>
                      <a:pt x="4763" y="1"/>
                      <a:pt x="4691" y="72"/>
                      <a:pt x="4691" y="179"/>
                    </a:cubicBezTo>
                    <a:cubicBezTo>
                      <a:pt x="4691" y="274"/>
                      <a:pt x="4763" y="346"/>
                      <a:pt x="4870" y="346"/>
                    </a:cubicBezTo>
                    <a:cubicBezTo>
                      <a:pt x="5072" y="346"/>
                      <a:pt x="5251" y="524"/>
                      <a:pt x="5251" y="739"/>
                    </a:cubicBezTo>
                    <a:lnTo>
                      <a:pt x="5251" y="3739"/>
                    </a:lnTo>
                    <a:cubicBezTo>
                      <a:pt x="5251" y="3953"/>
                      <a:pt x="5072" y="4132"/>
                      <a:pt x="4870" y="4132"/>
                    </a:cubicBezTo>
                    <a:lnTo>
                      <a:pt x="2989" y="4132"/>
                    </a:lnTo>
                    <a:cubicBezTo>
                      <a:pt x="2965" y="4132"/>
                      <a:pt x="2917" y="4144"/>
                      <a:pt x="2882" y="4156"/>
                    </a:cubicBezTo>
                    <a:lnTo>
                      <a:pt x="1215" y="5382"/>
                    </a:lnTo>
                    <a:lnTo>
                      <a:pt x="1477" y="4358"/>
                    </a:lnTo>
                    <a:cubicBezTo>
                      <a:pt x="1489" y="4299"/>
                      <a:pt x="1477" y="4251"/>
                      <a:pt x="1441" y="4203"/>
                    </a:cubicBezTo>
                    <a:cubicBezTo>
                      <a:pt x="1417" y="4156"/>
                      <a:pt x="1358" y="4132"/>
                      <a:pt x="1310" y="4132"/>
                    </a:cubicBezTo>
                    <a:lnTo>
                      <a:pt x="739" y="4132"/>
                    </a:lnTo>
                    <a:cubicBezTo>
                      <a:pt x="536" y="4132"/>
                      <a:pt x="358" y="3953"/>
                      <a:pt x="358" y="3739"/>
                    </a:cubicBezTo>
                    <a:lnTo>
                      <a:pt x="358" y="739"/>
                    </a:lnTo>
                    <a:cubicBezTo>
                      <a:pt x="358" y="524"/>
                      <a:pt x="536" y="346"/>
                      <a:pt x="739" y="346"/>
                    </a:cubicBezTo>
                    <a:cubicBezTo>
                      <a:pt x="846" y="346"/>
                      <a:pt x="917" y="274"/>
                      <a:pt x="917" y="179"/>
                    </a:cubicBezTo>
                    <a:cubicBezTo>
                      <a:pt x="917" y="72"/>
                      <a:pt x="846" y="1"/>
                      <a:pt x="739" y="1"/>
                    </a:cubicBezTo>
                    <a:close/>
                  </a:path>
                </a:pathLst>
              </a:custGeom>
              <a:solidFill>
                <a:schemeClr val="tx1">
                  <a:alpha val="5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8D3A53F-50EC-44B0-03FB-C28F7F62FBF3}"/>
                </a:ext>
              </a:extLst>
            </p:cNvPr>
            <p:cNvSpPr txBox="1"/>
            <p:nvPr/>
          </p:nvSpPr>
          <p:spPr>
            <a:xfrm>
              <a:off x="6517154" y="3126146"/>
              <a:ext cx="7363335" cy="1694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dirty="0"/>
                <a:t>Concevoir un prototype intelligent d’aide à la décision en agriculture de précision.</a:t>
              </a:r>
              <a:endParaRPr lang="fr-BF" sz="32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730" y="7920256"/>
            <a:ext cx="1525978" cy="1565490"/>
          </a:xfrm>
          <a:custGeom>
            <a:avLst/>
            <a:gdLst/>
            <a:ahLst/>
            <a:cxnLst/>
            <a:rect l="l" t="t" r="r" b="b"/>
            <a:pathLst>
              <a:path w="1525978" h="1565490">
                <a:moveTo>
                  <a:pt x="0" y="0"/>
                </a:moveTo>
                <a:lnTo>
                  <a:pt x="1525978" y="0"/>
                </a:lnTo>
                <a:lnTo>
                  <a:pt x="1525978" y="1565490"/>
                </a:lnTo>
                <a:lnTo>
                  <a:pt x="0" y="1565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45188" y="3741158"/>
            <a:ext cx="1003488" cy="3115014"/>
          </a:xfrm>
          <a:custGeom>
            <a:avLst/>
            <a:gdLst/>
            <a:ahLst/>
            <a:cxnLst/>
            <a:rect l="l" t="t" r="r" b="b"/>
            <a:pathLst>
              <a:path w="1003488" h="3115014">
                <a:moveTo>
                  <a:pt x="0" y="0"/>
                </a:moveTo>
                <a:lnTo>
                  <a:pt x="1003488" y="0"/>
                </a:lnTo>
                <a:lnTo>
                  <a:pt x="1003488" y="3115014"/>
                </a:lnTo>
                <a:lnTo>
                  <a:pt x="0" y="3115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93231" y="190500"/>
            <a:ext cx="410153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dirty="0" err="1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Objecti</a:t>
            </a:r>
            <a:r>
              <a:rPr lang="fr-BF" sz="60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f</a:t>
            </a:r>
            <a:r>
              <a:rPr lang="en-US" sz="6000" b="1" dirty="0">
                <a:solidFill>
                  <a:srgbClr val="52201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</a:t>
            </a:r>
          </a:p>
        </p:txBody>
      </p:sp>
      <p:sp>
        <p:nvSpPr>
          <p:cNvPr id="9" name="Freeform 9"/>
          <p:cNvSpPr/>
          <p:nvPr/>
        </p:nvSpPr>
        <p:spPr>
          <a:xfrm>
            <a:off x="14857710" y="8674846"/>
            <a:ext cx="844458" cy="810903"/>
          </a:xfrm>
          <a:custGeom>
            <a:avLst/>
            <a:gdLst/>
            <a:ahLst/>
            <a:cxnLst/>
            <a:rect l="l" t="t" r="r" b="b"/>
            <a:pathLst>
              <a:path w="844458" h="810903">
                <a:moveTo>
                  <a:pt x="0" y="0"/>
                </a:moveTo>
                <a:lnTo>
                  <a:pt x="844458" y="0"/>
                </a:lnTo>
                <a:lnTo>
                  <a:pt x="844458" y="810903"/>
                </a:lnTo>
                <a:lnTo>
                  <a:pt x="0" y="810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BA1055-B28D-E9D8-9502-36B05773ACB8}"/>
              </a:ext>
            </a:extLst>
          </p:cNvPr>
          <p:cNvSpPr txBox="1"/>
          <p:nvPr/>
        </p:nvSpPr>
        <p:spPr>
          <a:xfrm>
            <a:off x="609600" y="97155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4E3"/>
                </a:solidFill>
              </a:rPr>
              <a:t>Generalit</a:t>
            </a:r>
            <a:r>
              <a:rPr lang="fr-BF" sz="3200" dirty="0" err="1">
                <a:solidFill>
                  <a:srgbClr val="FFF4E3"/>
                </a:solidFill>
              </a:rPr>
              <a:t>és</a:t>
            </a:r>
            <a:endParaRPr lang="en-US" sz="3200" dirty="0">
              <a:solidFill>
                <a:srgbClr val="FFF4E3"/>
              </a:solidFill>
            </a:endParaRPr>
          </a:p>
        </p:txBody>
      </p:sp>
      <p:sp>
        <p:nvSpPr>
          <p:cNvPr id="24" name="Nuage 23">
            <a:extLst>
              <a:ext uri="{FF2B5EF4-FFF2-40B4-BE49-F238E27FC236}">
                <a16:creationId xmlns:a16="http://schemas.microsoft.com/office/drawing/2014/main" id="{FD1B072E-8F75-2780-202F-77F44CF209DC}"/>
              </a:ext>
            </a:extLst>
          </p:cNvPr>
          <p:cNvSpPr/>
          <p:nvPr/>
        </p:nvSpPr>
        <p:spPr>
          <a:xfrm>
            <a:off x="16775526" y="9639300"/>
            <a:ext cx="1342812" cy="813716"/>
          </a:xfrm>
          <a:prstGeom prst="cloud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D975B74-4E40-46E1-9226-F8681F4D1FCD}" type="slidenum">
              <a:rPr lang="fr-BF" sz="2400" b="1" smtClean="0">
                <a:solidFill>
                  <a:schemeClr val="tx1"/>
                </a:solidFill>
              </a:rPr>
              <a:t>5</a:t>
            </a:fld>
            <a:endParaRPr lang="fr-BF" sz="2400" b="1" dirty="0">
              <a:solidFill>
                <a:schemeClr val="tx1"/>
              </a:solidFill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0647016-EE86-132D-2F08-EB4B5466C30A}"/>
              </a:ext>
            </a:extLst>
          </p:cNvPr>
          <p:cNvGrpSpPr/>
          <p:nvPr/>
        </p:nvGrpSpPr>
        <p:grpSpPr>
          <a:xfrm>
            <a:off x="2018315" y="1229249"/>
            <a:ext cx="14048462" cy="7137005"/>
            <a:chOff x="2018315" y="1229249"/>
            <a:chExt cx="14048462" cy="7137005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F4445EFB-D02E-D352-1DD9-E5BB1DA5719F}"/>
                </a:ext>
              </a:extLst>
            </p:cNvPr>
            <p:cNvSpPr/>
            <p:nvPr/>
          </p:nvSpPr>
          <p:spPr>
            <a:xfrm>
              <a:off x="11414365" y="1229249"/>
              <a:ext cx="4652412" cy="3508930"/>
            </a:xfrm>
            <a:prstGeom prst="roundRect">
              <a:avLst/>
            </a:prstGeom>
            <a:noFill/>
            <a:ln w="76200">
              <a:solidFill>
                <a:srgbClr val="7A36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F"/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71287256-1D12-0BFF-255D-6CF4FCB729A4}"/>
                </a:ext>
              </a:extLst>
            </p:cNvPr>
            <p:cNvSpPr/>
            <p:nvPr/>
          </p:nvSpPr>
          <p:spPr>
            <a:xfrm>
              <a:off x="11344595" y="4857324"/>
              <a:ext cx="4652412" cy="3508930"/>
            </a:xfrm>
            <a:prstGeom prst="roundRect">
              <a:avLst/>
            </a:prstGeom>
            <a:noFill/>
            <a:ln w="76200">
              <a:solidFill>
                <a:srgbClr val="7A36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F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2557E89D-C950-7DE9-ED50-8BA52ECF80E1}"/>
                </a:ext>
              </a:extLst>
            </p:cNvPr>
            <p:cNvSpPr/>
            <p:nvPr/>
          </p:nvSpPr>
          <p:spPr>
            <a:xfrm>
              <a:off x="2121939" y="1229249"/>
              <a:ext cx="4652412" cy="3508930"/>
            </a:xfrm>
            <a:prstGeom prst="roundRect">
              <a:avLst/>
            </a:prstGeom>
            <a:noFill/>
            <a:ln w="76200">
              <a:solidFill>
                <a:srgbClr val="7A36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F"/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09A532BB-8D9F-A63E-779E-489AA0B33EC6}"/>
                </a:ext>
              </a:extLst>
            </p:cNvPr>
            <p:cNvSpPr/>
            <p:nvPr/>
          </p:nvSpPr>
          <p:spPr>
            <a:xfrm>
              <a:off x="2018315" y="4857324"/>
              <a:ext cx="4652412" cy="3508930"/>
            </a:xfrm>
            <a:prstGeom prst="roundRect">
              <a:avLst/>
            </a:prstGeom>
            <a:noFill/>
            <a:ln w="76200">
              <a:solidFill>
                <a:srgbClr val="7A36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F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BD0CC5B-3577-8F11-0985-904FA49ED077}"/>
                </a:ext>
              </a:extLst>
            </p:cNvPr>
            <p:cNvSpPr txBox="1"/>
            <p:nvPr/>
          </p:nvSpPr>
          <p:spPr>
            <a:xfrm>
              <a:off x="2660158" y="2053917"/>
              <a:ext cx="40043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Optimiser l’utilisation des intrants agricoles.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13463DF-A9A6-0CAE-BC32-19AFCC34B308}"/>
                </a:ext>
              </a:extLst>
            </p:cNvPr>
            <p:cNvSpPr txBox="1"/>
            <p:nvPr/>
          </p:nvSpPr>
          <p:spPr>
            <a:xfrm>
              <a:off x="2611119" y="5438017"/>
              <a:ext cx="3757447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000" dirty="0"/>
                <a:t>Fournir une application mobile simple et intuitive.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143D3C0-2AB3-E1BC-E14C-70A9D4864F78}"/>
                </a:ext>
              </a:extLst>
            </p:cNvPr>
            <p:cNvSpPr txBox="1"/>
            <p:nvPr/>
          </p:nvSpPr>
          <p:spPr>
            <a:xfrm>
              <a:off x="12123286" y="5406909"/>
              <a:ext cx="3626132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000" dirty="0"/>
                <a:t>Promouvoir l’agriculture intelligente et durable.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FA82A5D-6FE5-4DA2-36D8-663EB16D16AD}"/>
                </a:ext>
              </a:extLst>
            </p:cNvPr>
            <p:cNvSpPr txBox="1"/>
            <p:nvPr/>
          </p:nvSpPr>
          <p:spPr>
            <a:xfrm>
              <a:off x="11875698" y="2053917"/>
              <a:ext cx="412130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000" dirty="0"/>
                <a:t>Améliorer la productivité et réduire les coûts.</a:t>
              </a:r>
            </a:p>
          </p:txBody>
        </p:sp>
      </p:grpSp>
      <p:sp>
        <p:nvSpPr>
          <p:cNvPr id="40" name="Google Shape;17874;p91">
            <a:extLst>
              <a:ext uri="{FF2B5EF4-FFF2-40B4-BE49-F238E27FC236}">
                <a16:creationId xmlns:a16="http://schemas.microsoft.com/office/drawing/2014/main" id="{A62AA45C-1A46-A7DB-2567-FA1DAE4AD531}"/>
              </a:ext>
            </a:extLst>
          </p:cNvPr>
          <p:cNvSpPr/>
          <p:nvPr/>
        </p:nvSpPr>
        <p:spPr>
          <a:xfrm>
            <a:off x="7241958" y="2983714"/>
            <a:ext cx="3906855" cy="3731576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Freeform 10"/>
          <p:cNvSpPr/>
          <p:nvPr/>
        </p:nvSpPr>
        <p:spPr>
          <a:xfrm>
            <a:off x="15697612" y="7081944"/>
            <a:ext cx="2327840" cy="2657680"/>
          </a:xfrm>
          <a:custGeom>
            <a:avLst/>
            <a:gdLst/>
            <a:ahLst/>
            <a:cxnLst/>
            <a:rect l="l" t="t" r="r" b="b"/>
            <a:pathLst>
              <a:path w="2327840" h="2657680">
                <a:moveTo>
                  <a:pt x="0" y="0"/>
                </a:moveTo>
                <a:lnTo>
                  <a:pt x="2327840" y="0"/>
                </a:lnTo>
                <a:lnTo>
                  <a:pt x="2327840" y="2657680"/>
                </a:lnTo>
                <a:lnTo>
                  <a:pt x="0" y="26576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0655370-D1A6-9664-8CB1-336913EFB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9248" y="2170218"/>
            <a:ext cx="8847171" cy="5898114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 rot="650853">
            <a:off x="6742349" y="4702002"/>
            <a:ext cx="2156193" cy="5870888"/>
          </a:xfrm>
          <a:custGeom>
            <a:avLst/>
            <a:gdLst/>
            <a:ahLst/>
            <a:cxnLst/>
            <a:rect l="l" t="t" r="r" b="b"/>
            <a:pathLst>
              <a:path w="2383920" h="5703279">
                <a:moveTo>
                  <a:pt x="0" y="0"/>
                </a:moveTo>
                <a:lnTo>
                  <a:pt x="2383920" y="0"/>
                </a:lnTo>
                <a:lnTo>
                  <a:pt x="2383920" y="5703280"/>
                </a:lnTo>
                <a:lnTo>
                  <a:pt x="0" y="5703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C3CE213-A43E-7EDE-D5EB-B34B06FCF73A}"/>
              </a:ext>
            </a:extLst>
          </p:cNvPr>
          <p:cNvGrpSpPr/>
          <p:nvPr/>
        </p:nvGrpSpPr>
        <p:grpSpPr>
          <a:xfrm>
            <a:off x="442422" y="2926651"/>
            <a:ext cx="6916495" cy="6616210"/>
            <a:chOff x="9982199" y="2628900"/>
            <a:chExt cx="7602733" cy="661621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4D6E9457-8CE7-373A-EE4D-C96B4E46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9705" y="2905657"/>
              <a:ext cx="5127706" cy="5127706"/>
            </a:xfrm>
            <a:prstGeom prst="rect">
              <a:avLst/>
            </a:prstGeom>
          </p:spPr>
        </p:pic>
        <p:grpSp>
          <p:nvGrpSpPr>
            <p:cNvPr id="13" name="Google Shape;5775;p58">
              <a:extLst>
                <a:ext uri="{FF2B5EF4-FFF2-40B4-BE49-F238E27FC236}">
                  <a16:creationId xmlns:a16="http://schemas.microsoft.com/office/drawing/2014/main" id="{D1C3EFF8-11FF-7DB1-7691-FB48E2583A7D}"/>
                </a:ext>
              </a:extLst>
            </p:cNvPr>
            <p:cNvGrpSpPr/>
            <p:nvPr/>
          </p:nvGrpSpPr>
          <p:grpSpPr>
            <a:xfrm>
              <a:off x="9982199" y="2628900"/>
              <a:ext cx="7602733" cy="6616210"/>
              <a:chOff x="331763" y="414153"/>
              <a:chExt cx="6903246" cy="5404026"/>
            </a:xfrm>
            <a:noFill/>
          </p:grpSpPr>
          <p:sp>
            <p:nvSpPr>
              <p:cNvPr id="14" name="Google Shape;5776;p58">
                <a:extLst>
                  <a:ext uri="{FF2B5EF4-FFF2-40B4-BE49-F238E27FC236}">
                    <a16:creationId xmlns:a16="http://schemas.microsoft.com/office/drawing/2014/main" id="{6FEC9FB8-EC6B-6E4D-641E-572BAD75EFD7}"/>
                  </a:ext>
                </a:extLst>
              </p:cNvPr>
              <p:cNvSpPr/>
              <p:nvPr/>
            </p:nvSpPr>
            <p:spPr>
              <a:xfrm>
                <a:off x="2953030" y="4767992"/>
                <a:ext cx="1660725" cy="708700"/>
              </a:xfrm>
              <a:custGeom>
                <a:avLst/>
                <a:gdLst/>
                <a:ahLst/>
                <a:cxnLst/>
                <a:rect l="l" t="t" r="r" b="b"/>
                <a:pathLst>
                  <a:path w="66429" h="28348" extrusionOk="0">
                    <a:moveTo>
                      <a:pt x="6889" y="1"/>
                    </a:moveTo>
                    <a:lnTo>
                      <a:pt x="1" y="28347"/>
                    </a:lnTo>
                    <a:lnTo>
                      <a:pt x="66429" y="28347"/>
                    </a:lnTo>
                    <a:lnTo>
                      <a:pt x="59475" y="1"/>
                    </a:lnTo>
                    <a:lnTo>
                      <a:pt x="33182" y="464"/>
                    </a:lnTo>
                    <a:lnTo>
                      <a:pt x="6889" y="1"/>
                    </a:lnTo>
                    <a:close/>
                  </a:path>
                </a:pathLst>
              </a:custGeom>
              <a:grpFill/>
              <a:ln w="57150" cap="flat" cmpd="sng">
                <a:solidFill>
                  <a:srgbClr val="7A36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777;p58">
                <a:extLst>
                  <a:ext uri="{FF2B5EF4-FFF2-40B4-BE49-F238E27FC236}">
                    <a16:creationId xmlns:a16="http://schemas.microsoft.com/office/drawing/2014/main" id="{AF1FF95F-DEFE-1B83-1FEC-AFBFABCC34F1}"/>
                  </a:ext>
                </a:extLst>
              </p:cNvPr>
              <p:cNvSpPr/>
              <p:nvPr/>
            </p:nvSpPr>
            <p:spPr>
              <a:xfrm>
                <a:off x="331763" y="414153"/>
                <a:ext cx="6903246" cy="4353879"/>
              </a:xfrm>
              <a:custGeom>
                <a:avLst/>
                <a:gdLst/>
                <a:ahLst/>
                <a:cxnLst/>
                <a:rect l="l" t="t" r="r" b="b"/>
                <a:pathLst>
                  <a:path w="248162" h="181204" extrusionOk="0">
                    <a:moveTo>
                      <a:pt x="4636" y="0"/>
                    </a:moveTo>
                    <a:cubicBezTo>
                      <a:pt x="2053" y="0"/>
                      <a:pt x="0" y="2053"/>
                      <a:pt x="0" y="4636"/>
                    </a:cubicBezTo>
                    <a:lnTo>
                      <a:pt x="0" y="176634"/>
                    </a:lnTo>
                    <a:cubicBezTo>
                      <a:pt x="0" y="179151"/>
                      <a:pt x="2053" y="181204"/>
                      <a:pt x="4636" y="181204"/>
                    </a:cubicBezTo>
                    <a:lnTo>
                      <a:pt x="243526" y="181204"/>
                    </a:lnTo>
                    <a:cubicBezTo>
                      <a:pt x="246109" y="181204"/>
                      <a:pt x="248162" y="179151"/>
                      <a:pt x="248162" y="176634"/>
                    </a:cubicBezTo>
                    <a:lnTo>
                      <a:pt x="248162" y="4636"/>
                    </a:lnTo>
                    <a:cubicBezTo>
                      <a:pt x="248162" y="2053"/>
                      <a:pt x="246109" y="0"/>
                      <a:pt x="243526" y="0"/>
                    </a:cubicBezTo>
                    <a:close/>
                  </a:path>
                </a:pathLst>
              </a:custGeom>
              <a:grpFill/>
              <a:ln w="57150" cap="flat" cmpd="sng">
                <a:solidFill>
                  <a:srgbClr val="7A36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778;p58">
                <a:extLst>
                  <a:ext uri="{FF2B5EF4-FFF2-40B4-BE49-F238E27FC236}">
                    <a16:creationId xmlns:a16="http://schemas.microsoft.com/office/drawing/2014/main" id="{052D0856-96C9-83C0-CE36-CF235C2A23F6}"/>
                  </a:ext>
                </a:extLst>
              </p:cNvPr>
              <p:cNvSpPr/>
              <p:nvPr/>
            </p:nvSpPr>
            <p:spPr>
              <a:xfrm>
                <a:off x="547300" y="600323"/>
                <a:ext cx="6472159" cy="3981525"/>
              </a:xfrm>
              <a:custGeom>
                <a:avLst/>
                <a:gdLst/>
                <a:ahLst/>
                <a:cxnLst/>
                <a:rect l="l" t="t" r="r" b="b"/>
                <a:pathLst>
                  <a:path w="232665" h="165707" extrusionOk="0">
                    <a:moveTo>
                      <a:pt x="1" y="1"/>
                    </a:moveTo>
                    <a:lnTo>
                      <a:pt x="1" y="24307"/>
                    </a:lnTo>
                    <a:lnTo>
                      <a:pt x="1" y="165707"/>
                    </a:lnTo>
                    <a:lnTo>
                      <a:pt x="232665" y="165707"/>
                    </a:lnTo>
                    <a:lnTo>
                      <a:pt x="232665" y="121532"/>
                    </a:lnTo>
                    <a:lnTo>
                      <a:pt x="232665" y="1"/>
                    </a:lnTo>
                    <a:close/>
                  </a:path>
                </a:pathLst>
              </a:custGeom>
              <a:grpFill/>
              <a:ln w="57150" cap="flat" cmpd="sng">
                <a:solidFill>
                  <a:srgbClr val="7A36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5779;p58">
                <a:extLst>
                  <a:ext uri="{FF2B5EF4-FFF2-40B4-BE49-F238E27FC236}">
                    <a16:creationId xmlns:a16="http://schemas.microsoft.com/office/drawing/2014/main" id="{80926546-4C89-A981-8F06-684AA5A038FD}"/>
                  </a:ext>
                </a:extLst>
              </p:cNvPr>
              <p:cNvSpPr/>
              <p:nvPr/>
            </p:nvSpPr>
            <p:spPr>
              <a:xfrm>
                <a:off x="2773403" y="5476709"/>
                <a:ext cx="2020025" cy="341470"/>
              </a:xfrm>
              <a:custGeom>
                <a:avLst/>
                <a:gdLst/>
                <a:ahLst/>
                <a:cxnLst/>
                <a:rect l="l" t="t" r="r" b="b"/>
                <a:pathLst>
                  <a:path w="80801" h="9075" extrusionOk="0">
                    <a:moveTo>
                      <a:pt x="4571" y="1"/>
                    </a:moveTo>
                    <a:cubicBezTo>
                      <a:pt x="2054" y="1"/>
                      <a:pt x="1" y="2054"/>
                      <a:pt x="1" y="4570"/>
                    </a:cubicBezTo>
                    <a:cubicBezTo>
                      <a:pt x="1" y="7021"/>
                      <a:pt x="2054" y="9074"/>
                      <a:pt x="4571" y="9074"/>
                    </a:cubicBezTo>
                    <a:lnTo>
                      <a:pt x="76297" y="9074"/>
                    </a:lnTo>
                    <a:cubicBezTo>
                      <a:pt x="78814" y="9074"/>
                      <a:pt x="80801" y="7021"/>
                      <a:pt x="80801" y="4570"/>
                    </a:cubicBezTo>
                    <a:cubicBezTo>
                      <a:pt x="80801" y="2054"/>
                      <a:pt x="78814" y="1"/>
                      <a:pt x="76297" y="1"/>
                    </a:cubicBezTo>
                    <a:close/>
                  </a:path>
                </a:pathLst>
              </a:custGeom>
              <a:grpFill/>
              <a:ln w="57150" cap="flat" cmpd="sng">
                <a:solidFill>
                  <a:srgbClr val="7A36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reeform 2"/>
          <p:cNvSpPr/>
          <p:nvPr/>
        </p:nvSpPr>
        <p:spPr>
          <a:xfrm>
            <a:off x="563104" y="8660174"/>
            <a:ext cx="863342" cy="885618"/>
          </a:xfrm>
          <a:custGeom>
            <a:avLst/>
            <a:gdLst/>
            <a:ahLst/>
            <a:cxnLst/>
            <a:rect l="l" t="t" r="r" b="b"/>
            <a:pathLst>
              <a:path w="863342" h="885618">
                <a:moveTo>
                  <a:pt x="0" y="0"/>
                </a:moveTo>
                <a:lnTo>
                  <a:pt x="863342" y="0"/>
                </a:lnTo>
                <a:lnTo>
                  <a:pt x="863342" y="885618"/>
                </a:lnTo>
                <a:lnTo>
                  <a:pt x="0" y="885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27DE015-099E-5829-323E-84676C1B4963}"/>
              </a:ext>
            </a:extLst>
          </p:cNvPr>
          <p:cNvGrpSpPr/>
          <p:nvPr/>
        </p:nvGrpSpPr>
        <p:grpSpPr>
          <a:xfrm>
            <a:off x="138159" y="180794"/>
            <a:ext cx="5501178" cy="752039"/>
            <a:chOff x="442422" y="414643"/>
            <a:chExt cx="5501178" cy="752039"/>
          </a:xfrm>
        </p:grpSpPr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EF005432-AC6B-C6D6-8017-8DEC966E5E65}"/>
                </a:ext>
              </a:extLst>
            </p:cNvPr>
            <p:cNvSpPr txBox="1"/>
            <p:nvPr/>
          </p:nvSpPr>
          <p:spPr>
            <a:xfrm>
              <a:off x="442422" y="419099"/>
              <a:ext cx="984024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2719"/>
                </a:lnSpc>
              </a:pPr>
              <a:r>
                <a:rPr lang="en-US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</a:t>
              </a:r>
              <a:r>
                <a:rPr lang="fr-BF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3</a:t>
              </a:r>
              <a:endParaRPr lang="en-US" sz="48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1568228" y="414643"/>
              <a:ext cx="4375372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2719"/>
                </a:lnSpc>
              </a:pPr>
              <a:r>
                <a:rPr lang="fr-BF" sz="4800" b="1" dirty="0">
                  <a:solidFill>
                    <a:srgbClr val="7A362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DESCRIPTION</a:t>
              </a:r>
              <a:endParaRPr lang="en-US" sz="48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410124" y="8157062"/>
            <a:ext cx="1446216" cy="1388748"/>
          </a:xfrm>
          <a:custGeom>
            <a:avLst/>
            <a:gdLst/>
            <a:ahLst/>
            <a:cxnLst/>
            <a:rect l="l" t="t" r="r" b="b"/>
            <a:pathLst>
              <a:path w="1446216" h="1388748">
                <a:moveTo>
                  <a:pt x="0" y="0"/>
                </a:moveTo>
                <a:lnTo>
                  <a:pt x="1446216" y="0"/>
                </a:lnTo>
                <a:lnTo>
                  <a:pt x="1446216" y="1388748"/>
                </a:lnTo>
                <a:lnTo>
                  <a:pt x="0" y="13887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306E6DDB-26A4-FA04-60FD-87AAD8FD60EE}"/>
              </a:ext>
            </a:extLst>
          </p:cNvPr>
          <p:cNvSpPr/>
          <p:nvPr/>
        </p:nvSpPr>
        <p:spPr>
          <a:xfrm>
            <a:off x="16775526" y="9639300"/>
            <a:ext cx="1342812" cy="813716"/>
          </a:xfrm>
          <a:prstGeom prst="cloud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D975B74-4E40-46E1-9226-F8681F4D1FCD}" type="slidenum">
              <a:rPr lang="fr-BF" sz="2400" b="1" smtClean="0">
                <a:solidFill>
                  <a:schemeClr val="tx1"/>
                </a:solidFill>
              </a:rPr>
              <a:t>6</a:t>
            </a:fld>
            <a:endParaRPr lang="fr-BF" sz="2400" b="1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B9F3E8-EB2B-19B5-8CC4-4F98C99A4F2C}"/>
              </a:ext>
            </a:extLst>
          </p:cNvPr>
          <p:cNvSpPr txBox="1"/>
          <p:nvPr/>
        </p:nvSpPr>
        <p:spPr>
          <a:xfrm>
            <a:off x="274320" y="9581111"/>
            <a:ext cx="216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F" sz="3200" dirty="0">
                <a:solidFill>
                  <a:srgbClr val="FFF4E3"/>
                </a:solidFill>
              </a:rPr>
              <a:t>Description</a:t>
            </a:r>
            <a:endParaRPr lang="en-US" sz="3200" dirty="0">
              <a:solidFill>
                <a:srgbClr val="FFF4E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61536" y="8295384"/>
            <a:ext cx="1249904" cy="1200239"/>
          </a:xfrm>
          <a:custGeom>
            <a:avLst/>
            <a:gdLst/>
            <a:ahLst/>
            <a:cxnLst/>
            <a:rect l="l" t="t" r="r" b="b"/>
            <a:pathLst>
              <a:path w="1249904" h="1200239">
                <a:moveTo>
                  <a:pt x="0" y="0"/>
                </a:moveTo>
                <a:lnTo>
                  <a:pt x="1249904" y="0"/>
                </a:lnTo>
                <a:lnTo>
                  <a:pt x="1249904" y="1200239"/>
                </a:lnTo>
                <a:lnTo>
                  <a:pt x="0" y="1200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5244" y="8561408"/>
            <a:ext cx="910684" cy="934186"/>
          </a:xfrm>
          <a:custGeom>
            <a:avLst/>
            <a:gdLst/>
            <a:ahLst/>
            <a:cxnLst/>
            <a:rect l="l" t="t" r="r" b="b"/>
            <a:pathLst>
              <a:path w="910684" h="934186">
                <a:moveTo>
                  <a:pt x="0" y="0"/>
                </a:moveTo>
                <a:lnTo>
                  <a:pt x="910684" y="0"/>
                </a:lnTo>
                <a:lnTo>
                  <a:pt x="910684" y="934186"/>
                </a:lnTo>
                <a:lnTo>
                  <a:pt x="0" y="934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F" dirty="0"/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5F48E533-6240-CD17-3A41-2E8B7025CDD4}"/>
              </a:ext>
            </a:extLst>
          </p:cNvPr>
          <p:cNvSpPr/>
          <p:nvPr/>
        </p:nvSpPr>
        <p:spPr>
          <a:xfrm>
            <a:off x="16775526" y="9639300"/>
            <a:ext cx="1342812" cy="813716"/>
          </a:xfrm>
          <a:prstGeom prst="cloud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D975B74-4E40-46E1-9226-F8681F4D1FCD}" type="slidenum">
              <a:rPr lang="fr-BF" sz="2400" b="1" smtClean="0">
                <a:solidFill>
                  <a:schemeClr val="tx1"/>
                </a:solidFill>
              </a:rPr>
              <a:t>7</a:t>
            </a:fld>
            <a:endParaRPr lang="fr-BF" sz="2400" b="1" dirty="0">
              <a:solidFill>
                <a:schemeClr val="tx1"/>
              </a:solidFill>
            </a:endParaRP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270A191C-93AA-C76C-5550-D91232FAF8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240" y1="44399" x2="42240" y2="44399"/>
                        <a14:foregroundMark x1="42240" y1="42240" x2="42240" y2="42240"/>
                        <a14:foregroundMark x1="42240" y1="42240" x2="42240" y2="42240"/>
                        <a14:foregroundMark x1="42240" y1="42240" x2="42240" y2="42240"/>
                        <a14:foregroundMark x1="41970" y1="44399" x2="41970" y2="44399"/>
                        <a14:foregroundMark x1="42240" y1="44669" x2="42240" y2="44669"/>
                        <a14:foregroundMark x1="40081" y1="49933" x2="40081" y2="49933"/>
                        <a14:foregroundMark x1="40081" y1="49933" x2="40081" y2="49933"/>
                        <a14:foregroundMark x1="36437" y1="49123" x2="36437" y2="49123"/>
                        <a14:foregroundMark x1="53441" y1="37652" x2="53441" y2="37652"/>
                        <a14:foregroundMark x1="53441" y1="37652" x2="53441" y2="37652"/>
                        <a14:foregroundMark x1="59244" y1="32389" x2="59244" y2="32389"/>
                        <a14:foregroundMark x1="59514" y1="32389" x2="59514" y2="32389"/>
                        <a14:foregroundMark x1="59919" y1="32389" x2="59919" y2="32389"/>
                        <a14:foregroundMark x1="60729" y1="34818" x2="61134" y2="36437"/>
                        <a14:foregroundMark x1="60729" y1="36977" x2="60729" y2="36977"/>
                        <a14:foregroundMark x1="60729" y1="36977" x2="60729" y2="36977"/>
                        <a14:foregroundMark x1="60729" y1="36977" x2="60729" y2="36032"/>
                        <a14:foregroundMark x1="60729" y1="35493" x2="60729" y2="35493"/>
                        <a14:foregroundMark x1="60729" y1="35493" x2="61404" y2="36437"/>
                        <a14:foregroundMark x1="61673" y1="38596" x2="62348" y2="41026"/>
                        <a14:foregroundMark x1="61404" y1="43860" x2="60729" y2="53036"/>
                        <a14:foregroundMark x1="57760" y1="52092" x2="57760" y2="51282"/>
                        <a14:foregroundMark x1="54251" y1="32389" x2="54251" y2="32389"/>
                        <a14:foregroundMark x1="54656" y1="31714" x2="54656" y2="31714"/>
                        <a14:foregroundMark x1="54656" y1="30904" x2="54656" y2="30904"/>
                        <a14:foregroundMark x1="49393" y1="62348" x2="49393" y2="62348"/>
                        <a14:foregroundMark x1="49393" y1="62078" x2="49393" y2="62078"/>
                        <a14:foregroundMark x1="49393" y1="61404" x2="49393" y2="61404"/>
                        <a14:foregroundMark x1="49933" y1="60729" x2="49933" y2="60729"/>
                        <a14:foregroundMark x1="49933" y1="62888" x2="49933" y2="62888"/>
                        <a14:foregroundMark x1="44399" y1="49663" x2="44399" y2="49663"/>
                        <a14:foregroundMark x1="44399" y1="49663" x2="44399" y2="49663"/>
                        <a14:foregroundMark x1="44130" y1="49663" x2="44130" y2="49663"/>
                        <a14:foregroundMark x1="42915" y1="49663" x2="42915" y2="49663"/>
                        <a14:foregroundMark x1="41296" y1="49393" x2="34278" y2="44130"/>
                        <a14:foregroundMark x1="31174" y1="41700" x2="31174" y2="41700"/>
                        <a14:foregroundMark x1="31444" y1="39541" x2="31444" y2="39541"/>
                        <a14:foregroundMark x1="35493" y1="32659" x2="36707" y2="32389"/>
                        <a14:foregroundMark x1="38192" y1="32389" x2="38192" y2="32389"/>
                        <a14:foregroundMark x1="41700" y1="29015" x2="41970" y2="30229"/>
                        <a14:foregroundMark x1="41296" y1="35223" x2="41296" y2="35223"/>
                        <a14:foregroundMark x1="40756" y1="25641" x2="40756" y2="25641"/>
                        <a14:foregroundMark x1="42240" y1="26181" x2="43860" y2="26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308"/>
            <a:ext cx="6268884" cy="600601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5614776B-AB24-13C4-31B1-1DF673897CCD}"/>
              </a:ext>
            </a:extLst>
          </p:cNvPr>
          <p:cNvGrpSpPr/>
          <p:nvPr/>
        </p:nvGrpSpPr>
        <p:grpSpPr>
          <a:xfrm>
            <a:off x="235246" y="0"/>
            <a:ext cx="8299169" cy="791406"/>
            <a:chOff x="683855" y="375276"/>
            <a:chExt cx="5069510" cy="791406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25A4CCCB-9EA4-E9E8-267F-7AB721119137}"/>
                </a:ext>
              </a:extLst>
            </p:cNvPr>
            <p:cNvSpPr txBox="1"/>
            <p:nvPr/>
          </p:nvSpPr>
          <p:spPr>
            <a:xfrm>
              <a:off x="683855" y="419099"/>
              <a:ext cx="556287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2719"/>
                </a:lnSpc>
              </a:pPr>
              <a:r>
                <a:rPr lang="en-US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</a:t>
              </a:r>
              <a:r>
                <a:rPr lang="fr-BF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4</a:t>
              </a:r>
              <a:endParaRPr lang="en-US" sz="48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78CC1B1C-9E09-DA0B-7ACF-A36F4ABA6A28}"/>
                </a:ext>
              </a:extLst>
            </p:cNvPr>
            <p:cNvSpPr txBox="1"/>
            <p:nvPr/>
          </p:nvSpPr>
          <p:spPr>
            <a:xfrm>
              <a:off x="1377992" y="375276"/>
              <a:ext cx="4375373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2719"/>
                </a:lnSpc>
              </a:pPr>
              <a:r>
                <a:rPr lang="fr-BF" sz="4800" b="1" dirty="0">
                  <a:solidFill>
                    <a:srgbClr val="7A362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Originalité et Innovation</a:t>
              </a:r>
              <a:endParaRPr lang="en-US" sz="48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BA888E7C-D861-9B38-57D5-C1104AE459BD}"/>
              </a:ext>
            </a:extLst>
          </p:cNvPr>
          <p:cNvSpPr txBox="1"/>
          <p:nvPr/>
        </p:nvSpPr>
        <p:spPr>
          <a:xfrm>
            <a:off x="274320" y="9581111"/>
            <a:ext cx="422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F" sz="3200" dirty="0">
                <a:solidFill>
                  <a:srgbClr val="FFF4E3"/>
                </a:solidFill>
              </a:rPr>
              <a:t>Originalité et innovation</a:t>
            </a:r>
            <a:endParaRPr lang="en-US" sz="3200" dirty="0">
              <a:solidFill>
                <a:srgbClr val="FFF4E3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EE23CAE-5048-FFEF-B2B7-D247E7DEF8C5}"/>
              </a:ext>
            </a:extLst>
          </p:cNvPr>
          <p:cNvSpPr txBox="1"/>
          <p:nvPr/>
        </p:nvSpPr>
        <p:spPr>
          <a:xfrm>
            <a:off x="7010400" y="2432155"/>
            <a:ext cx="98511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/>
              <a:t>• Première solution locale.</a:t>
            </a:r>
            <a:endParaRPr lang="fr-BF" sz="3600" dirty="0"/>
          </a:p>
          <a:p>
            <a:endParaRPr lang="fr-FR" sz="3600" dirty="0"/>
          </a:p>
          <a:p>
            <a:r>
              <a:rPr lang="fr-FR" sz="3600" dirty="0"/>
              <a:t>• Recommandations agricoles automatisées et personnalisées.</a:t>
            </a:r>
            <a:endParaRPr lang="fr-BF" sz="3600" dirty="0"/>
          </a:p>
          <a:p>
            <a:endParaRPr lang="fr-FR" sz="3600" dirty="0"/>
          </a:p>
          <a:p>
            <a:r>
              <a:rPr lang="fr-FR" sz="3600" dirty="0"/>
              <a:t>• Faible coût et forte adaptabilité aux réalités locales.</a:t>
            </a:r>
          </a:p>
        </p:txBody>
      </p:sp>
    </p:spTree>
    <p:extLst>
      <p:ext uri="{BB962C8B-B14F-4D97-AF65-F5344CB8AC3E}">
        <p14:creationId xmlns:p14="http://schemas.microsoft.com/office/powerpoint/2010/main" val="260451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61536" y="8295384"/>
            <a:ext cx="1249904" cy="1200239"/>
          </a:xfrm>
          <a:custGeom>
            <a:avLst/>
            <a:gdLst/>
            <a:ahLst/>
            <a:cxnLst/>
            <a:rect l="l" t="t" r="r" b="b"/>
            <a:pathLst>
              <a:path w="1249904" h="1200239">
                <a:moveTo>
                  <a:pt x="0" y="0"/>
                </a:moveTo>
                <a:lnTo>
                  <a:pt x="1249904" y="0"/>
                </a:lnTo>
                <a:lnTo>
                  <a:pt x="1249904" y="1200239"/>
                </a:lnTo>
                <a:lnTo>
                  <a:pt x="0" y="1200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5244" y="8561408"/>
            <a:ext cx="910684" cy="934186"/>
          </a:xfrm>
          <a:custGeom>
            <a:avLst/>
            <a:gdLst/>
            <a:ahLst/>
            <a:cxnLst/>
            <a:rect l="l" t="t" r="r" b="b"/>
            <a:pathLst>
              <a:path w="910684" h="934186">
                <a:moveTo>
                  <a:pt x="0" y="0"/>
                </a:moveTo>
                <a:lnTo>
                  <a:pt x="910684" y="0"/>
                </a:lnTo>
                <a:lnTo>
                  <a:pt x="910684" y="934186"/>
                </a:lnTo>
                <a:lnTo>
                  <a:pt x="0" y="934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2A7A69-6D72-3730-4049-30521DCCDA5F}"/>
              </a:ext>
            </a:extLst>
          </p:cNvPr>
          <p:cNvSpPr txBox="1"/>
          <p:nvPr/>
        </p:nvSpPr>
        <p:spPr>
          <a:xfrm>
            <a:off x="609600" y="96393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F" sz="3200" dirty="0">
                <a:solidFill>
                  <a:srgbClr val="FFF4E3"/>
                </a:solidFill>
              </a:rPr>
              <a:t>Impact attendu</a:t>
            </a:r>
            <a:endParaRPr lang="en-US" sz="3200" dirty="0">
              <a:solidFill>
                <a:srgbClr val="FFF4E3"/>
              </a:solidFill>
            </a:endParaRP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5F48E533-6240-CD17-3A41-2E8B7025CDD4}"/>
              </a:ext>
            </a:extLst>
          </p:cNvPr>
          <p:cNvSpPr/>
          <p:nvPr/>
        </p:nvSpPr>
        <p:spPr>
          <a:xfrm>
            <a:off x="16775526" y="9639300"/>
            <a:ext cx="1342812" cy="813716"/>
          </a:xfrm>
          <a:prstGeom prst="cloud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D975B74-4E40-46E1-9226-F8681F4D1FCD}" type="slidenum">
              <a:rPr lang="fr-BF" sz="2400" b="1" smtClean="0">
                <a:solidFill>
                  <a:schemeClr val="tx1"/>
                </a:solidFill>
              </a:rPr>
              <a:t>8</a:t>
            </a:fld>
            <a:endParaRPr lang="fr-BF" sz="2400" b="1" dirty="0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5023F90-0425-706A-A7AC-0514FD4E8AC1}"/>
              </a:ext>
            </a:extLst>
          </p:cNvPr>
          <p:cNvGrpSpPr/>
          <p:nvPr/>
        </p:nvGrpSpPr>
        <p:grpSpPr>
          <a:xfrm>
            <a:off x="138158" y="185249"/>
            <a:ext cx="5878526" cy="747584"/>
            <a:chOff x="442422" y="419098"/>
            <a:chExt cx="5359396" cy="747584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54633BD5-0235-E76E-42B5-D010C03FC656}"/>
                </a:ext>
              </a:extLst>
            </p:cNvPr>
            <p:cNvSpPr txBox="1"/>
            <p:nvPr/>
          </p:nvSpPr>
          <p:spPr>
            <a:xfrm>
              <a:off x="442422" y="419099"/>
              <a:ext cx="984024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2719"/>
                </a:lnSpc>
              </a:pPr>
              <a:r>
                <a:rPr lang="en-US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</a:t>
              </a:r>
              <a:r>
                <a:rPr lang="fr-BF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5</a:t>
              </a:r>
              <a:endParaRPr lang="en-US" sz="48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DF8959-5F9F-402C-FEE9-C030EBD87BF6}"/>
                </a:ext>
              </a:extLst>
            </p:cNvPr>
            <p:cNvSpPr txBox="1"/>
            <p:nvPr/>
          </p:nvSpPr>
          <p:spPr>
            <a:xfrm>
              <a:off x="1426446" y="419098"/>
              <a:ext cx="4375372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2719"/>
                </a:lnSpc>
              </a:pPr>
              <a:r>
                <a:rPr lang="fr-BF" sz="4800" b="1" dirty="0">
                  <a:solidFill>
                    <a:srgbClr val="7A362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Impact attendu</a:t>
              </a:r>
              <a:endParaRPr lang="en-US" sz="48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384B10FC-D236-EBC4-0354-27ECD1237E40}"/>
              </a:ext>
            </a:extLst>
          </p:cNvPr>
          <p:cNvSpPr txBox="1"/>
          <p:nvPr/>
        </p:nvSpPr>
        <p:spPr>
          <a:xfrm>
            <a:off x="235244" y="2112740"/>
            <a:ext cx="1120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600" b="1" dirty="0"/>
              <a:t>Impact social : </a:t>
            </a:r>
            <a:r>
              <a:rPr lang="fr-FR" sz="3600" dirty="0"/>
              <a:t>Autonomisation des producteurs, sécurité alimentaire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9580C2B-3338-A5A3-588C-6CFC4A70BA00}"/>
              </a:ext>
            </a:extLst>
          </p:cNvPr>
          <p:cNvSpPr txBox="1"/>
          <p:nvPr/>
        </p:nvSpPr>
        <p:spPr>
          <a:xfrm>
            <a:off x="5270484" y="5802179"/>
            <a:ext cx="12332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600" b="1" dirty="0"/>
              <a:t>Impact économique : </a:t>
            </a:r>
            <a:r>
              <a:rPr lang="fr-FR" sz="3600" dirty="0"/>
              <a:t>Réduction </a:t>
            </a:r>
            <a:r>
              <a:rPr lang="fr-BF" sz="3600" dirty="0"/>
              <a:t>des </a:t>
            </a:r>
            <a:r>
              <a:rPr lang="fr-FR" sz="3600" dirty="0"/>
              <a:t>coûts </a:t>
            </a:r>
            <a:r>
              <a:rPr lang="fr-BF" sz="3600" dirty="0"/>
              <a:t>   </a:t>
            </a:r>
            <a:r>
              <a:rPr lang="fr-FR" sz="3600" dirty="0"/>
              <a:t>et augmentation des rendements.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9CD00E-DF24-B688-22B7-46EE3A97F392}"/>
              </a:ext>
            </a:extLst>
          </p:cNvPr>
          <p:cNvSpPr txBox="1"/>
          <p:nvPr/>
        </p:nvSpPr>
        <p:spPr>
          <a:xfrm>
            <a:off x="2438400" y="3964079"/>
            <a:ext cx="1165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600" b="1" dirty="0"/>
              <a:t>Impact environnemental : </a:t>
            </a:r>
            <a:r>
              <a:rPr lang="fr-FR" sz="3600" dirty="0"/>
              <a:t>Préservation des sols et gestion durable de l’eau.</a:t>
            </a:r>
          </a:p>
        </p:txBody>
      </p:sp>
    </p:spTree>
    <p:extLst>
      <p:ext uri="{BB962C8B-B14F-4D97-AF65-F5344CB8AC3E}">
        <p14:creationId xmlns:p14="http://schemas.microsoft.com/office/powerpoint/2010/main" val="380518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61536" y="8295384"/>
            <a:ext cx="1249904" cy="1200239"/>
          </a:xfrm>
          <a:custGeom>
            <a:avLst/>
            <a:gdLst/>
            <a:ahLst/>
            <a:cxnLst/>
            <a:rect l="l" t="t" r="r" b="b"/>
            <a:pathLst>
              <a:path w="1249904" h="1200239">
                <a:moveTo>
                  <a:pt x="0" y="0"/>
                </a:moveTo>
                <a:lnTo>
                  <a:pt x="1249904" y="0"/>
                </a:lnTo>
                <a:lnTo>
                  <a:pt x="1249904" y="1200239"/>
                </a:lnTo>
                <a:lnTo>
                  <a:pt x="0" y="1200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5244" y="8561408"/>
            <a:ext cx="910684" cy="934186"/>
          </a:xfrm>
          <a:custGeom>
            <a:avLst/>
            <a:gdLst/>
            <a:ahLst/>
            <a:cxnLst/>
            <a:rect l="l" t="t" r="r" b="b"/>
            <a:pathLst>
              <a:path w="910684" h="934186">
                <a:moveTo>
                  <a:pt x="0" y="0"/>
                </a:moveTo>
                <a:lnTo>
                  <a:pt x="910684" y="0"/>
                </a:lnTo>
                <a:lnTo>
                  <a:pt x="910684" y="934186"/>
                </a:lnTo>
                <a:lnTo>
                  <a:pt x="0" y="934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8876" y="9092710"/>
            <a:ext cx="18445756" cy="1651136"/>
          </a:xfrm>
          <a:custGeom>
            <a:avLst/>
            <a:gdLst/>
            <a:ahLst/>
            <a:cxnLst/>
            <a:rect l="l" t="t" r="r" b="b"/>
            <a:pathLst>
              <a:path w="18445756" h="1651136">
                <a:moveTo>
                  <a:pt x="0" y="0"/>
                </a:moveTo>
                <a:lnTo>
                  <a:pt x="18445756" y="0"/>
                </a:lnTo>
                <a:lnTo>
                  <a:pt x="18445756" y="1651136"/>
                </a:lnTo>
                <a:lnTo>
                  <a:pt x="0" y="165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F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2A7A69-6D72-3730-4049-30521DCCDA5F}"/>
              </a:ext>
            </a:extLst>
          </p:cNvPr>
          <p:cNvSpPr txBox="1"/>
          <p:nvPr/>
        </p:nvSpPr>
        <p:spPr>
          <a:xfrm>
            <a:off x="304800" y="96393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F" sz="3200" dirty="0" err="1">
                <a:solidFill>
                  <a:srgbClr val="FFF4E3"/>
                </a:solidFill>
              </a:rPr>
              <a:t>Etat</a:t>
            </a:r>
            <a:r>
              <a:rPr lang="fr-BF" sz="3200" dirty="0">
                <a:solidFill>
                  <a:srgbClr val="FFF4E3"/>
                </a:solidFill>
              </a:rPr>
              <a:t> d’avancement &amp; faisabilité</a:t>
            </a:r>
            <a:endParaRPr lang="en-US" sz="3200" dirty="0">
              <a:solidFill>
                <a:srgbClr val="FFF4E3"/>
              </a:solidFill>
            </a:endParaRP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5F48E533-6240-CD17-3A41-2E8B7025CDD4}"/>
              </a:ext>
            </a:extLst>
          </p:cNvPr>
          <p:cNvSpPr/>
          <p:nvPr/>
        </p:nvSpPr>
        <p:spPr>
          <a:xfrm>
            <a:off x="16775526" y="9639300"/>
            <a:ext cx="1342812" cy="813716"/>
          </a:xfrm>
          <a:prstGeom prst="cloud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D975B74-4E40-46E1-9226-F8681F4D1FCD}" type="slidenum">
              <a:rPr lang="fr-BF" sz="2400" b="1" smtClean="0">
                <a:solidFill>
                  <a:schemeClr val="tx1"/>
                </a:solidFill>
              </a:rPr>
              <a:t>9</a:t>
            </a:fld>
            <a:endParaRPr lang="fr-BF" sz="2400" b="1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A4E745-4C82-C593-5DE8-F01619C314CF}"/>
              </a:ext>
            </a:extLst>
          </p:cNvPr>
          <p:cNvSpPr txBox="1"/>
          <p:nvPr/>
        </p:nvSpPr>
        <p:spPr>
          <a:xfrm>
            <a:off x="5638800" y="2781300"/>
            <a:ext cx="1081370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BF" altLang="fr-BF" sz="4800" b="1" dirty="0" err="1">
                <a:latin typeface="Arial" panose="020B0604020202020204" pitchFamily="34" charset="0"/>
              </a:rPr>
              <a:t>Etat</a:t>
            </a:r>
            <a:r>
              <a:rPr lang="fr-BF" altLang="fr-BF" sz="4800" b="1" dirty="0">
                <a:latin typeface="Arial" panose="020B0604020202020204" pitchFamily="34" charset="0"/>
              </a:rPr>
              <a:t> actuel</a:t>
            </a:r>
            <a:r>
              <a:rPr kumimoji="0" lang="en-US" altLang="fr-BF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BF" altLang="fr-BF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Prototype fonctionnel réalisé, testé</a:t>
            </a:r>
            <a:endParaRPr kumimoji="0" lang="en-US" altLang="fr-BF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fr-BF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BF" altLang="fr-BF" sz="4800" b="1" dirty="0">
                <a:latin typeface="Arial" panose="020B0604020202020204" pitchFamily="34" charset="0"/>
              </a:rPr>
              <a:t>Faisabilité: </a:t>
            </a:r>
            <a:r>
              <a:rPr lang="fr-BF" altLang="fr-BF" sz="4800" dirty="0">
                <a:latin typeface="Arial" panose="020B0604020202020204" pitchFamily="34" charset="0"/>
              </a:rPr>
              <a:t>utilisation de composants abordables et disponible localement</a:t>
            </a:r>
            <a:endParaRPr lang="en-US" altLang="fr-BF" sz="4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fr-BF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fr-BF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fr-BF" altLang="fr-BF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otentiel</a:t>
            </a:r>
            <a:r>
              <a:rPr kumimoji="0" lang="fr-BF" altLang="fr-BF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déploiement: </a:t>
            </a:r>
            <a:r>
              <a:rPr kumimoji="0" lang="fr-BF" altLang="fr-BF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Burkina Faso</a:t>
            </a:r>
            <a:endParaRPr kumimoji="0" lang="en-US" altLang="fr-BF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oogle Shape;6985;p79">
            <a:extLst>
              <a:ext uri="{FF2B5EF4-FFF2-40B4-BE49-F238E27FC236}">
                <a16:creationId xmlns:a16="http://schemas.microsoft.com/office/drawing/2014/main" id="{4CB7F234-17A0-B80D-C7A4-AE85D24FFB18}"/>
              </a:ext>
            </a:extLst>
          </p:cNvPr>
          <p:cNvGrpSpPr/>
          <p:nvPr/>
        </p:nvGrpSpPr>
        <p:grpSpPr>
          <a:xfrm>
            <a:off x="1371600" y="3314700"/>
            <a:ext cx="3505200" cy="4529245"/>
            <a:chOff x="5059700" y="2334775"/>
            <a:chExt cx="40775" cy="66025"/>
          </a:xfrm>
          <a:solidFill>
            <a:srgbClr val="7A3623">
              <a:alpha val="10000"/>
            </a:srgbClr>
          </a:solidFill>
        </p:grpSpPr>
        <p:sp>
          <p:nvSpPr>
            <p:cNvPr id="9" name="Google Shape;6986;p79">
              <a:extLst>
                <a:ext uri="{FF2B5EF4-FFF2-40B4-BE49-F238E27FC236}">
                  <a16:creationId xmlns:a16="http://schemas.microsoft.com/office/drawing/2014/main" id="{9DFD4B3B-DAE7-FFC7-0A22-6564AD710491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87;p79">
              <a:extLst>
                <a:ext uri="{FF2B5EF4-FFF2-40B4-BE49-F238E27FC236}">
                  <a16:creationId xmlns:a16="http://schemas.microsoft.com/office/drawing/2014/main" id="{9AFA0F58-5364-E5C6-B8D3-1A333FA06AF5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88;p79">
              <a:extLst>
                <a:ext uri="{FF2B5EF4-FFF2-40B4-BE49-F238E27FC236}">
                  <a16:creationId xmlns:a16="http://schemas.microsoft.com/office/drawing/2014/main" id="{809A34A7-4EA5-E0D1-8732-D63586142274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89;p79">
              <a:extLst>
                <a:ext uri="{FF2B5EF4-FFF2-40B4-BE49-F238E27FC236}">
                  <a16:creationId xmlns:a16="http://schemas.microsoft.com/office/drawing/2014/main" id="{77EC702A-2068-4C1F-83B9-85554DDB7397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90;p79">
              <a:extLst>
                <a:ext uri="{FF2B5EF4-FFF2-40B4-BE49-F238E27FC236}">
                  <a16:creationId xmlns:a16="http://schemas.microsoft.com/office/drawing/2014/main" id="{4A297456-42DD-7752-08BC-32D9CB7BAEC5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91;p79">
              <a:extLst>
                <a:ext uri="{FF2B5EF4-FFF2-40B4-BE49-F238E27FC236}">
                  <a16:creationId xmlns:a16="http://schemas.microsoft.com/office/drawing/2014/main" id="{69D3A4F8-9D54-B004-A6EA-3C8410A96CC9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92;p79">
              <a:extLst>
                <a:ext uri="{FF2B5EF4-FFF2-40B4-BE49-F238E27FC236}">
                  <a16:creationId xmlns:a16="http://schemas.microsoft.com/office/drawing/2014/main" id="{8CFEA6BE-F4EE-1409-DB53-1B560F902D16}"/>
                </a:ext>
              </a:extLst>
            </p:cNvPr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93;p79">
              <a:extLst>
                <a:ext uri="{FF2B5EF4-FFF2-40B4-BE49-F238E27FC236}">
                  <a16:creationId xmlns:a16="http://schemas.microsoft.com/office/drawing/2014/main" id="{257BA3DE-D9DC-524B-6DB4-7EE7EB342B50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94;p79">
              <a:extLst>
                <a:ext uri="{FF2B5EF4-FFF2-40B4-BE49-F238E27FC236}">
                  <a16:creationId xmlns:a16="http://schemas.microsoft.com/office/drawing/2014/main" id="{3F118DAB-A5DA-8F6F-C85B-CF72C5398825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31AC78D-B2A0-1A94-72F2-8908543CC00C}"/>
              </a:ext>
            </a:extLst>
          </p:cNvPr>
          <p:cNvGrpSpPr/>
          <p:nvPr/>
        </p:nvGrpSpPr>
        <p:grpSpPr>
          <a:xfrm>
            <a:off x="235244" y="185249"/>
            <a:ext cx="10280356" cy="747584"/>
            <a:chOff x="849475" y="419098"/>
            <a:chExt cx="3894568" cy="747584"/>
          </a:xfrm>
        </p:grpSpPr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F42A13DB-0C3E-0B7D-D783-6D7955D760B3}"/>
                </a:ext>
              </a:extLst>
            </p:cNvPr>
            <p:cNvSpPr txBox="1"/>
            <p:nvPr/>
          </p:nvSpPr>
          <p:spPr>
            <a:xfrm>
              <a:off x="849475" y="419099"/>
              <a:ext cx="430492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2719"/>
                </a:lnSpc>
              </a:pPr>
              <a:r>
                <a:rPr lang="en-US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0</a:t>
              </a:r>
              <a:r>
                <a:rPr lang="fr-BF" sz="4800" b="1" dirty="0">
                  <a:solidFill>
                    <a:srgbClr val="4D7A3E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6</a:t>
              </a:r>
              <a:endParaRPr lang="en-US" sz="4800" b="1" dirty="0">
                <a:solidFill>
                  <a:srgbClr val="4D7A3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73E03A2-0F68-A0C2-30DE-E3550C69BDEA}"/>
                </a:ext>
              </a:extLst>
            </p:cNvPr>
            <p:cNvSpPr txBox="1"/>
            <p:nvPr/>
          </p:nvSpPr>
          <p:spPr>
            <a:xfrm>
              <a:off x="1279967" y="419098"/>
              <a:ext cx="3464076" cy="747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2719"/>
                </a:lnSpc>
              </a:pPr>
              <a:r>
                <a:rPr lang="fr-BF" sz="4800" b="1" dirty="0" err="1">
                  <a:solidFill>
                    <a:srgbClr val="7A362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Etat</a:t>
              </a:r>
              <a:r>
                <a:rPr lang="fr-BF" sz="4800" b="1" dirty="0">
                  <a:solidFill>
                    <a:srgbClr val="7A3623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 d’avancement &amp; faisabilité</a:t>
              </a:r>
              <a:endParaRPr lang="en-US" sz="4800" b="1" dirty="0">
                <a:solidFill>
                  <a:srgbClr val="7A3623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41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299</Words>
  <Application>Microsoft Office PowerPoint</Application>
  <PresentationFormat>Personnalisé</PresentationFormat>
  <Paragraphs>95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Red Hat Display Bold</vt:lpstr>
      <vt:lpstr>Red Hat Display</vt:lpstr>
      <vt:lpstr>Catamaran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My_présentation.pptx</dc:title>
  <dc:creator>HP</dc:creator>
  <cp:lastModifiedBy>Tobouré Khaled Michel ZANRE</cp:lastModifiedBy>
  <cp:revision>16</cp:revision>
  <dcterms:created xsi:type="dcterms:W3CDTF">2006-08-16T00:00:00Z</dcterms:created>
  <dcterms:modified xsi:type="dcterms:W3CDTF">2025-09-30T19:49:34Z</dcterms:modified>
  <dc:identifier>DAGzJiBNwRM</dc:identifier>
</cp:coreProperties>
</file>