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8229600" cx="14630400"/>
  <p:notesSz cx="8229600" cy="14630400"/>
  <p:embeddedFontLst>
    <p:embeddedFont>
      <p:font typeface="Gelasi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Gelasio-regular.fntdata"/><Relationship Id="rId14" Type="http://schemas.openxmlformats.org/officeDocument/2006/relationships/slide" Target="slides/slide10.xml"/><Relationship Id="rId17" Type="http://schemas.openxmlformats.org/officeDocument/2006/relationships/font" Target="fonts/Gelasio-italic.fntdata"/><Relationship Id="rId16" Type="http://schemas.openxmlformats.org/officeDocument/2006/relationships/font" Target="fonts/Gelasi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Gelasi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/>
              <a:t>‹#›</a:t>
            </a:fld>
            <a:endParaRPr b="0" i="0" sz="1200" u="none" cap="none" strike="noStrik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" name="Google Shape;13;p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 master">
  <p:cSld name="Slide 10 mast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9" name="Google Shape;49;p1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7" name="Google Shape;17;p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1" name="Google Shape;21;p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5" name="Google Shape;25;p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9" name="Google Shape;29;p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3" name="Google Shape;33;p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7" name="Google Shape;37;p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 master">
  <p:cSld name="Slide 8 mast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1" name="Google Shape;41;p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 master">
  <p:cSld name="Slide 9 mast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5" name="Google Shape;45;p1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15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5" Type="http://schemas.openxmlformats.org/officeDocument/2006/relationships/image" Target="../media/image22.png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25.png"/><Relationship Id="rId5" Type="http://schemas.openxmlformats.org/officeDocument/2006/relationships/image" Target="../media/image18.png"/><Relationship Id="rId6" Type="http://schemas.openxmlformats.org/officeDocument/2006/relationships/image" Target="../media/image12.png"/><Relationship Id="rId7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2970815" y="3323127"/>
            <a:ext cx="56706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484237"/>
              </a:buClr>
              <a:buSzPts val="4450"/>
              <a:buFont typeface="Gelasio"/>
              <a:buNone/>
            </a:pPr>
            <a:r>
              <a:rPr lang="en-US" sz="4450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Wumtaaba </a:t>
            </a:r>
            <a:endParaRPr sz="4450">
              <a:solidFill>
                <a:srgbClr val="484237"/>
              </a:solidFill>
              <a:latin typeface="Gelasio"/>
              <a:ea typeface="Gelasio"/>
              <a:cs typeface="Gelasio"/>
              <a:sym typeface="Gelasio"/>
            </a:endParaRPr>
          </a:p>
          <a:p>
            <a:pPr indent="45720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484237"/>
              </a:buClr>
              <a:buSzPts val="4450"/>
              <a:buFont typeface="Gelasio"/>
              <a:buNone/>
            </a:pPr>
            <a:r>
              <a:rPr lang="en-US" sz="2250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by BurkimbIA</a:t>
            </a:r>
            <a:endParaRPr sz="2250">
              <a:solidFill>
                <a:srgbClr val="484237"/>
              </a:solidFill>
              <a:latin typeface="Gelasio"/>
              <a:ea typeface="Gelasio"/>
              <a:cs typeface="Gelasio"/>
              <a:sym typeface="Gelasio"/>
            </a:endParaRPr>
          </a:p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484237"/>
              </a:buClr>
              <a:buSzPts val="4450"/>
              <a:buFont typeface="Gelasio"/>
              <a:buNone/>
            </a:pPr>
            <a:r>
              <a:t/>
            </a:r>
            <a:endParaRPr sz="4450">
              <a:solidFill>
                <a:srgbClr val="484237"/>
              </a:solidFill>
              <a:latin typeface="Gelasio"/>
              <a:ea typeface="Gelasio"/>
              <a:cs typeface="Gelasio"/>
              <a:sym typeface="Gelasio"/>
            </a:endParaRPr>
          </a:p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484237"/>
              </a:buClr>
              <a:buSzPts val="4450"/>
              <a:buFont typeface="Gelasio"/>
              <a:buNone/>
            </a:pPr>
            <a:r>
              <a:t/>
            </a:r>
            <a:endParaRPr sz="4450">
              <a:solidFill>
                <a:srgbClr val="484237"/>
              </a:solidFill>
              <a:latin typeface="Gelasio"/>
              <a:ea typeface="Gelasio"/>
              <a:cs typeface="Gelasio"/>
              <a:sym typeface="Gelasio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334900" y="5508425"/>
            <a:ext cx="86655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b="0" i="0" lang="en-US" sz="23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Une </a:t>
            </a:r>
            <a:r>
              <a:rPr lang="en-US" sz="2350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révolution </a:t>
            </a:r>
            <a:r>
              <a:rPr b="0" i="0" lang="en-US" sz="23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technologique </a:t>
            </a:r>
            <a:r>
              <a:rPr lang="en-US" sz="2350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pour la gestion des accords oraux</a:t>
            </a:r>
            <a:endParaRPr b="0" i="0" sz="2350" u="none" cap="none" strike="noStrike"/>
          </a:p>
        </p:txBody>
      </p:sp>
      <p:pic>
        <p:nvPicPr>
          <p:cNvPr id="59" name="Google Shape;59;p13" title="BurkimbIAorgsecond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600" y="179425"/>
            <a:ext cx="1096225" cy="9317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95" name="Google Shape;19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2"/>
          <p:cNvSpPr/>
          <p:nvPr/>
        </p:nvSpPr>
        <p:spPr>
          <a:xfrm>
            <a:off x="793790" y="1772960"/>
            <a:ext cx="7556421" cy="14176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280"/>
              </a:lnSpc>
              <a:spcBef>
                <a:spcPts val="0"/>
              </a:spcBef>
              <a:spcAft>
                <a:spcPts val="0"/>
              </a:spcAft>
              <a:buClr>
                <a:srgbClr val="484237"/>
              </a:buClr>
              <a:buSzPts val="8900"/>
              <a:buFont typeface="Gelasio"/>
              <a:buNone/>
            </a:pPr>
            <a:r>
              <a:rPr b="0" i="0" lang="en-US" sz="8900" u="none" cap="none" strike="noStrike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Wumtaaba</a:t>
            </a:r>
            <a:endParaRPr b="0" i="0" sz="8900" u="none" cap="none" strike="noStrike"/>
          </a:p>
        </p:txBody>
      </p:sp>
      <p:sp>
        <p:nvSpPr>
          <p:cNvPr id="197" name="Google Shape;197;p22"/>
          <p:cNvSpPr/>
          <p:nvPr/>
        </p:nvSpPr>
        <p:spPr>
          <a:xfrm>
            <a:off x="793790" y="3530798"/>
            <a:ext cx="7556421" cy="453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363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2200"/>
              <a:buFont typeface="Gelasio"/>
              <a:buNone/>
            </a:pPr>
            <a:r>
              <a:rPr b="0" i="0" lang="en-US" sz="220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Transformer la parole en protection juridique</a:t>
            </a:r>
            <a:endParaRPr b="0" i="0" sz="2200" u="none" cap="none" strike="noStrike"/>
          </a:p>
        </p:txBody>
      </p:sp>
      <p:sp>
        <p:nvSpPr>
          <p:cNvPr id="198" name="Google Shape;198;p22"/>
          <p:cNvSpPr/>
          <p:nvPr/>
        </p:nvSpPr>
        <p:spPr>
          <a:xfrm>
            <a:off x="1133951" y="4494609"/>
            <a:ext cx="7216259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Là où les traditions orales rencontrent l'innovation numérique, naît une nouvelle forme de sécurité juridique accessible à tous.</a:t>
            </a:r>
            <a:endParaRPr b="0" i="0" sz="1750" u="none" cap="none" strike="noStrike"/>
          </a:p>
        </p:txBody>
      </p:sp>
      <p:sp>
        <p:nvSpPr>
          <p:cNvPr id="199" name="Google Shape;199;p22"/>
          <p:cNvSpPr/>
          <p:nvPr/>
        </p:nvSpPr>
        <p:spPr>
          <a:xfrm>
            <a:off x="793790" y="4239458"/>
            <a:ext cx="30480" cy="1236107"/>
          </a:xfrm>
          <a:prstGeom prst="rect">
            <a:avLst/>
          </a:prstGeom>
          <a:solidFill>
            <a:srgbClr val="D3C5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2"/>
          <p:cNvSpPr/>
          <p:nvPr/>
        </p:nvSpPr>
        <p:spPr>
          <a:xfrm>
            <a:off x="793790" y="5730716"/>
            <a:ext cx="7556421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Une révolution douce au service des communautés rurales et de leurs accords sacrés.</a:t>
            </a:r>
            <a:endParaRPr b="0" i="0" sz="1750" u="none" cap="none" strike="noStrike"/>
          </a:p>
        </p:txBody>
      </p:sp>
      <p:pic>
        <p:nvPicPr>
          <p:cNvPr id="201" name="Google Shape;201;p22" title="BurkimbIAorgsecond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600" y="179425"/>
            <a:ext cx="1096225" cy="9317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5" name="Google Shape;6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805740" y="1367139"/>
            <a:ext cx="75564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484237"/>
              </a:buClr>
              <a:buSzPts val="4450"/>
              <a:buFont typeface="Gelasio"/>
              <a:buNone/>
            </a:pPr>
            <a:r>
              <a:rPr b="0" i="0" lang="en-US" sz="4450" u="none" cap="none" strike="noStrike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Un besoin crucial dans nos communautés</a:t>
            </a:r>
            <a:endParaRPr b="0" i="0" sz="4450" u="none" cap="none" strike="noStrike"/>
          </a:p>
        </p:txBody>
      </p:sp>
      <p:sp>
        <p:nvSpPr>
          <p:cNvPr id="67" name="Google Shape;67;p14"/>
          <p:cNvSpPr/>
          <p:nvPr/>
        </p:nvSpPr>
        <p:spPr>
          <a:xfrm>
            <a:off x="805740" y="3124859"/>
            <a:ext cx="3664800" cy="2750100"/>
          </a:xfrm>
          <a:prstGeom prst="roundRect">
            <a:avLst>
              <a:gd fmla="val 1237" name="adj"/>
            </a:avLst>
          </a:prstGeom>
          <a:solidFill>
            <a:srgbClr val="EEE8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1032554" y="3351673"/>
            <a:ext cx="32112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2200"/>
              <a:buFont typeface="Gelasio"/>
              <a:buNone/>
            </a:pPr>
            <a:r>
              <a:rPr b="0" i="0" lang="en-US" sz="220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Accords oraux traditionnels</a:t>
            </a:r>
            <a:endParaRPr b="0" i="0" sz="2200" u="none" cap="none" strike="noStrike"/>
          </a:p>
        </p:txBody>
      </p:sp>
      <p:sp>
        <p:nvSpPr>
          <p:cNvPr id="69" name="Google Shape;69;p14"/>
          <p:cNvSpPr/>
          <p:nvPr/>
        </p:nvSpPr>
        <p:spPr>
          <a:xfrm>
            <a:off x="1032550" y="4196425"/>
            <a:ext cx="3211200" cy="16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Les </a:t>
            </a:r>
            <a:r>
              <a:rPr lang="en-US" sz="1750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accords locaux </a:t>
            </a: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reposent sur des engagements verbaux basés sur la confiance et les coutumes ancestrales.</a:t>
            </a:r>
            <a:endParaRPr b="0" i="0" sz="1750" u="none" cap="none" strike="noStrike"/>
          </a:p>
        </p:txBody>
      </p:sp>
      <p:sp>
        <p:nvSpPr>
          <p:cNvPr id="70" name="Google Shape;70;p14"/>
          <p:cNvSpPr/>
          <p:nvPr/>
        </p:nvSpPr>
        <p:spPr>
          <a:xfrm>
            <a:off x="4697298" y="3124859"/>
            <a:ext cx="3664800" cy="2750100"/>
          </a:xfrm>
          <a:prstGeom prst="roundRect">
            <a:avLst>
              <a:gd fmla="val 1237" name="adj"/>
            </a:avLst>
          </a:prstGeom>
          <a:solidFill>
            <a:srgbClr val="EEE8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4924112" y="3351673"/>
            <a:ext cx="32112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2200"/>
              <a:buFont typeface="Gelasio"/>
              <a:buNone/>
            </a:pPr>
            <a:r>
              <a:rPr b="0" i="0" lang="en-US" sz="220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Risques de malentendus</a:t>
            </a:r>
            <a:endParaRPr b="0" i="0" sz="2200" u="none" cap="none" strike="noStrike"/>
          </a:p>
        </p:txBody>
      </p:sp>
      <p:sp>
        <p:nvSpPr>
          <p:cNvPr id="72" name="Google Shape;72;p14"/>
          <p:cNvSpPr/>
          <p:nvPr/>
        </p:nvSpPr>
        <p:spPr>
          <a:xfrm>
            <a:off x="4924125" y="4196425"/>
            <a:ext cx="3211200" cy="13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Sans trace écrite, </a:t>
            </a:r>
            <a:r>
              <a:rPr lang="en-US" sz="1750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d</a:t>
            </a: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es détails peuvent être oubliés ou mal interprétés, créant des conflits.</a:t>
            </a:r>
            <a:endParaRPr b="0" i="0" sz="1750" u="none" cap="none" strike="noStrike"/>
          </a:p>
        </p:txBody>
      </p:sp>
      <p:sp>
        <p:nvSpPr>
          <p:cNvPr id="73" name="Google Shape;73;p14"/>
          <p:cNvSpPr/>
          <p:nvPr/>
        </p:nvSpPr>
        <p:spPr>
          <a:xfrm>
            <a:off x="805740" y="6101659"/>
            <a:ext cx="7556400" cy="1669800"/>
          </a:xfrm>
          <a:prstGeom prst="roundRect">
            <a:avLst>
              <a:gd fmla="val 2038" name="adj"/>
            </a:avLst>
          </a:prstGeom>
          <a:solidFill>
            <a:srgbClr val="EEE8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1032554" y="6328473"/>
            <a:ext cx="3995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2200"/>
              <a:buFont typeface="Gelasio"/>
              <a:buNone/>
            </a:pPr>
            <a:r>
              <a:rPr b="0" i="0" lang="en-US" sz="220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Barrière de l'alphabétisation</a:t>
            </a:r>
            <a:endParaRPr b="0" i="0" sz="2200" u="none" cap="none" strike="noStrike"/>
          </a:p>
        </p:txBody>
      </p:sp>
      <p:sp>
        <p:nvSpPr>
          <p:cNvPr id="75" name="Google Shape;75;p14"/>
          <p:cNvSpPr/>
          <p:nvPr/>
        </p:nvSpPr>
        <p:spPr>
          <a:xfrm>
            <a:off x="1032554" y="7002592"/>
            <a:ext cx="71028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Beaucoup ne sac</a:t>
            </a:r>
            <a:r>
              <a:rPr lang="en-US" sz="1750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hant ni lire ni écrire, ne</a:t>
            </a: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 peuvent </a:t>
            </a:r>
            <a:r>
              <a:rPr lang="en-US" sz="1750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formaliser leurs engagements par écrit, ni prendre connaissance des accords existants.</a:t>
            </a:r>
            <a:endParaRPr sz="1750">
              <a:solidFill>
                <a:srgbClr val="746558"/>
              </a:solidFill>
              <a:latin typeface="Gelasio"/>
              <a:ea typeface="Gelasio"/>
              <a:cs typeface="Gelasio"/>
              <a:sym typeface="Gelasio"/>
            </a:endParaRPr>
          </a:p>
        </p:txBody>
      </p:sp>
      <p:pic>
        <p:nvPicPr>
          <p:cNvPr id="76" name="Google Shape;76;p14" title="BurkimbIAorgsecond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600" y="215275"/>
            <a:ext cx="1096225" cy="9317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/>
          <p:nvPr/>
        </p:nvSpPr>
        <p:spPr>
          <a:xfrm>
            <a:off x="637913" y="2421026"/>
            <a:ext cx="64824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691"/>
              </a:lnSpc>
              <a:spcBef>
                <a:spcPts val="0"/>
              </a:spcBef>
              <a:spcAft>
                <a:spcPts val="0"/>
              </a:spcAft>
              <a:buClr>
                <a:srgbClr val="484237"/>
              </a:buClr>
              <a:buSzPts val="4050"/>
              <a:buFont typeface="Gelasio"/>
              <a:buNone/>
            </a:pPr>
            <a:r>
              <a:rPr b="0" i="0" lang="en-US" sz="4050" u="none" cap="none" strike="noStrike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La solution </a:t>
            </a:r>
            <a:r>
              <a:rPr lang="en-US" sz="4050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Wumtaaba</a:t>
            </a:r>
            <a:endParaRPr b="0" i="0" sz="4050" u="none" cap="none" strike="noStrike"/>
          </a:p>
        </p:txBody>
      </p:sp>
      <p:sp>
        <p:nvSpPr>
          <p:cNvPr id="83" name="Google Shape;83;p15"/>
          <p:cNvSpPr/>
          <p:nvPr/>
        </p:nvSpPr>
        <p:spPr>
          <a:xfrm>
            <a:off x="637913" y="3580694"/>
            <a:ext cx="5149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84237"/>
              </a:buClr>
              <a:buSzPts val="2400"/>
              <a:buFont typeface="Gelasio"/>
              <a:buNone/>
            </a:pPr>
            <a:r>
              <a:rPr b="0" i="0" lang="en-US" sz="2400" u="none" cap="none" strike="noStrike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Une application mobile accessible</a:t>
            </a:r>
            <a:endParaRPr b="0" i="0" sz="2400" u="none" cap="none" strike="noStrike"/>
          </a:p>
        </p:txBody>
      </p:sp>
      <p:sp>
        <p:nvSpPr>
          <p:cNvPr id="84" name="Google Shape;84;p15"/>
          <p:cNvSpPr/>
          <p:nvPr/>
        </p:nvSpPr>
        <p:spPr>
          <a:xfrm>
            <a:off x="637913" y="4173388"/>
            <a:ext cx="63420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600"/>
              <a:buFont typeface="Gelasio"/>
              <a:buNone/>
            </a:pPr>
            <a:r>
              <a:rPr b="0" i="0" lang="en-US" sz="160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Conçue spécialement pour les communautés parlant le mooré, elle transforme les accords oraux en documents officiels bilingues.</a:t>
            </a:r>
            <a:endParaRPr b="0" i="0" sz="1600" u="none" cap="none" strike="noStrike"/>
          </a:p>
        </p:txBody>
      </p:sp>
      <p:sp>
        <p:nvSpPr>
          <p:cNvPr id="85" name="Google Shape;85;p15"/>
          <p:cNvSpPr/>
          <p:nvPr/>
        </p:nvSpPr>
        <p:spPr>
          <a:xfrm>
            <a:off x="637913" y="5018731"/>
            <a:ext cx="63420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600"/>
              <a:buFont typeface="Gelasio"/>
              <a:buNone/>
            </a:pPr>
            <a:r>
              <a:rPr b="0" i="0" lang="en-US" sz="160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Aucune compétence en écriture ou en lecture requise - tout fonctionne par la voix et des guides visuels simples.</a:t>
            </a:r>
            <a:endParaRPr b="0" i="0" sz="1600" u="none" cap="none" strike="noStrike"/>
          </a:p>
        </p:txBody>
      </p:sp>
      <p:pic>
        <p:nvPicPr>
          <p:cNvPr descr="preencoded.png" id="86" name="Google Shape;8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4280" y="1752481"/>
            <a:ext cx="6342102" cy="6342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 title="BurkimbIAorgsecond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600" y="179425"/>
            <a:ext cx="1096225" cy="9317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/>
          <p:nvPr/>
        </p:nvSpPr>
        <p:spPr>
          <a:xfrm>
            <a:off x="793790" y="1504593"/>
            <a:ext cx="6190536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484237"/>
              </a:buClr>
              <a:buSzPts val="4450"/>
              <a:buFont typeface="Gelasio"/>
              <a:buNone/>
            </a:pPr>
            <a:r>
              <a:rPr b="0" i="0" lang="en-US" sz="4450" u="none" cap="none" strike="noStrike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Comment ça marche ?</a:t>
            </a:r>
            <a:endParaRPr b="0" i="0" sz="4450" u="none" cap="none" strike="noStrike"/>
          </a:p>
        </p:txBody>
      </p:sp>
      <p:sp>
        <p:nvSpPr>
          <p:cNvPr id="94" name="Google Shape;94;p16"/>
          <p:cNvSpPr/>
          <p:nvPr/>
        </p:nvSpPr>
        <p:spPr>
          <a:xfrm>
            <a:off x="793790" y="2667000"/>
            <a:ext cx="226814" cy="283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lang="en-US" sz="1750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1</a:t>
            </a:r>
            <a:endParaRPr b="0" i="0" sz="1750" u="none" cap="none" strike="noStrike"/>
          </a:p>
        </p:txBody>
      </p:sp>
      <p:sp>
        <p:nvSpPr>
          <p:cNvPr id="95" name="Google Shape;95;p16"/>
          <p:cNvSpPr/>
          <p:nvPr/>
        </p:nvSpPr>
        <p:spPr>
          <a:xfrm>
            <a:off x="793790" y="3022044"/>
            <a:ext cx="6407944" cy="30480"/>
          </a:xfrm>
          <a:prstGeom prst="rect">
            <a:avLst/>
          </a:prstGeom>
          <a:solidFill>
            <a:srgbClr val="D3C5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793790" y="3196352"/>
            <a:ext cx="364426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2200"/>
              <a:buFont typeface="Gelasio"/>
              <a:buNone/>
            </a:pPr>
            <a:r>
              <a:rPr b="0" i="0" lang="en-US" sz="220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Sélection du type d'accord</a:t>
            </a:r>
            <a:endParaRPr b="0" i="0" sz="2200" u="none" cap="none" strike="noStrike"/>
          </a:p>
        </p:txBody>
      </p:sp>
      <p:sp>
        <p:nvSpPr>
          <p:cNvPr id="97" name="Google Shape;97;p16"/>
          <p:cNvSpPr/>
          <p:nvPr/>
        </p:nvSpPr>
        <p:spPr>
          <a:xfrm>
            <a:off x="793790" y="3686770"/>
            <a:ext cx="6407944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Choisissez parmi les options : vente, location, mariage ou résolution de conflit</a:t>
            </a:r>
            <a:endParaRPr b="0" i="0" sz="1750" u="none" cap="none" strike="noStrike"/>
          </a:p>
        </p:txBody>
      </p:sp>
      <p:sp>
        <p:nvSpPr>
          <p:cNvPr id="98" name="Google Shape;98;p16"/>
          <p:cNvSpPr/>
          <p:nvPr/>
        </p:nvSpPr>
        <p:spPr>
          <a:xfrm>
            <a:off x="7428548" y="2667000"/>
            <a:ext cx="226814" cy="283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lang="en-US" sz="1750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2</a:t>
            </a:r>
            <a:endParaRPr sz="1750">
              <a:solidFill>
                <a:srgbClr val="746558"/>
              </a:solidFill>
              <a:latin typeface="Gelasio"/>
              <a:ea typeface="Gelasio"/>
              <a:cs typeface="Gelasio"/>
              <a:sym typeface="Gelasio"/>
            </a:endParaRPr>
          </a:p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t/>
            </a:r>
            <a:endParaRPr b="0" i="0" sz="1750" u="none" cap="none" strike="noStrike"/>
          </a:p>
        </p:txBody>
      </p:sp>
      <p:sp>
        <p:nvSpPr>
          <p:cNvPr id="99" name="Google Shape;99;p16"/>
          <p:cNvSpPr/>
          <p:nvPr/>
        </p:nvSpPr>
        <p:spPr>
          <a:xfrm>
            <a:off x="7428548" y="3022044"/>
            <a:ext cx="6408063" cy="30480"/>
          </a:xfrm>
          <a:prstGeom prst="rect">
            <a:avLst/>
          </a:prstGeom>
          <a:solidFill>
            <a:srgbClr val="D3C5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7428548" y="3196352"/>
            <a:ext cx="3501390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2200"/>
              <a:buFont typeface="Gelasio"/>
              <a:buNone/>
            </a:pPr>
            <a:r>
              <a:rPr b="0" i="0" lang="en-US" sz="220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Identification des parties</a:t>
            </a:r>
            <a:endParaRPr b="0" i="0" sz="2200" u="none" cap="none" strike="noStrike"/>
          </a:p>
        </p:txBody>
      </p:sp>
      <p:sp>
        <p:nvSpPr>
          <p:cNvPr id="101" name="Google Shape;101;p16"/>
          <p:cNvSpPr/>
          <p:nvPr/>
        </p:nvSpPr>
        <p:spPr>
          <a:xfrm>
            <a:off x="7428548" y="3686770"/>
            <a:ext cx="6408063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Enregistrez les informations des personnes impliquées dans l'accord</a:t>
            </a:r>
            <a:endParaRPr b="0" i="0" sz="1750" u="none" cap="none" strike="noStrike"/>
          </a:p>
        </p:txBody>
      </p:sp>
      <p:sp>
        <p:nvSpPr>
          <p:cNvPr id="102" name="Google Shape;102;p16"/>
          <p:cNvSpPr/>
          <p:nvPr/>
        </p:nvSpPr>
        <p:spPr>
          <a:xfrm>
            <a:off x="793790" y="4809411"/>
            <a:ext cx="226814" cy="283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lang="en-US" sz="1750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3</a:t>
            </a:r>
            <a:endParaRPr b="0" i="0" sz="1750" u="none" cap="none" strike="noStrike"/>
          </a:p>
        </p:txBody>
      </p:sp>
      <p:sp>
        <p:nvSpPr>
          <p:cNvPr id="103" name="Google Shape;103;p16"/>
          <p:cNvSpPr/>
          <p:nvPr/>
        </p:nvSpPr>
        <p:spPr>
          <a:xfrm>
            <a:off x="793790" y="5164455"/>
            <a:ext cx="6407944" cy="30480"/>
          </a:xfrm>
          <a:prstGeom prst="rect">
            <a:avLst/>
          </a:prstGeom>
          <a:solidFill>
            <a:srgbClr val="D3C5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793790" y="5338763"/>
            <a:ext cx="3930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2200"/>
              <a:buFont typeface="Gelasio"/>
              <a:buNone/>
            </a:pPr>
            <a:r>
              <a:rPr b="0" i="0" lang="en-US" sz="220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Questions guidées en mooré</a:t>
            </a:r>
            <a:endParaRPr b="0" i="0" sz="2200" u="none" cap="none" strike="noStrike"/>
          </a:p>
        </p:txBody>
      </p:sp>
      <p:sp>
        <p:nvSpPr>
          <p:cNvPr id="105" name="Google Shape;105;p16"/>
          <p:cNvSpPr/>
          <p:nvPr/>
        </p:nvSpPr>
        <p:spPr>
          <a:xfrm>
            <a:off x="793790" y="5829181"/>
            <a:ext cx="6407944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Répondez simplement en enregistrant votre voix aux questions précises</a:t>
            </a:r>
            <a:endParaRPr b="0" i="0" sz="1750" u="none" cap="none" strike="noStrike"/>
          </a:p>
        </p:txBody>
      </p:sp>
      <p:sp>
        <p:nvSpPr>
          <p:cNvPr id="106" name="Google Shape;106;p16"/>
          <p:cNvSpPr/>
          <p:nvPr/>
        </p:nvSpPr>
        <p:spPr>
          <a:xfrm>
            <a:off x="7428548" y="4809411"/>
            <a:ext cx="226814" cy="283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lang="en-US" sz="1750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4</a:t>
            </a:r>
            <a:endParaRPr b="0" i="0" sz="1750" u="none" cap="none" strike="noStrike"/>
          </a:p>
        </p:txBody>
      </p:sp>
      <p:sp>
        <p:nvSpPr>
          <p:cNvPr id="107" name="Google Shape;107;p16"/>
          <p:cNvSpPr/>
          <p:nvPr/>
        </p:nvSpPr>
        <p:spPr>
          <a:xfrm>
            <a:off x="7428548" y="5164455"/>
            <a:ext cx="6408063" cy="30480"/>
          </a:xfrm>
          <a:prstGeom prst="rect">
            <a:avLst/>
          </a:prstGeom>
          <a:solidFill>
            <a:srgbClr val="D3C5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7428548" y="5338763"/>
            <a:ext cx="3426381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2200"/>
              <a:buFont typeface="Gelasio"/>
              <a:buNone/>
            </a:pPr>
            <a:r>
              <a:rPr b="0" i="0" lang="en-US" sz="220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Génération automatique</a:t>
            </a:r>
            <a:endParaRPr b="0" i="0" sz="2200" u="none" cap="none" strike="noStrike"/>
          </a:p>
        </p:txBody>
      </p:sp>
      <p:sp>
        <p:nvSpPr>
          <p:cNvPr id="109" name="Google Shape;109;p16"/>
          <p:cNvSpPr/>
          <p:nvPr/>
        </p:nvSpPr>
        <p:spPr>
          <a:xfrm>
            <a:off x="7428548" y="5829181"/>
            <a:ext cx="6408063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L'application transcrit, traduit et crée un document bilingue officiel</a:t>
            </a:r>
            <a:endParaRPr b="0" i="0" sz="1750" u="none" cap="none" strike="noStrike"/>
          </a:p>
        </p:txBody>
      </p:sp>
      <p:pic>
        <p:nvPicPr>
          <p:cNvPr id="110" name="Google Shape;110;p16" title="BurkimbIAorgsecond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00" y="179425"/>
            <a:ext cx="1096225" cy="9317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/>
          <p:nvPr/>
        </p:nvSpPr>
        <p:spPr>
          <a:xfrm>
            <a:off x="6280190" y="1210270"/>
            <a:ext cx="7556421" cy="1417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484237"/>
              </a:buClr>
              <a:buSzPts val="4450"/>
              <a:buFont typeface="Gelasio"/>
              <a:buNone/>
            </a:pPr>
            <a:r>
              <a:rPr b="0" i="0" lang="en-US" sz="4450" u="none" cap="none" strike="noStrike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Cas d'usage : Vente de biens</a:t>
            </a:r>
            <a:endParaRPr b="0" i="0" sz="4450" u="none" cap="none" strike="noStrike"/>
          </a:p>
        </p:txBody>
      </p:sp>
      <p:sp>
        <p:nvSpPr>
          <p:cNvPr id="118" name="Google Shape;118;p17"/>
          <p:cNvSpPr/>
          <p:nvPr/>
        </p:nvSpPr>
        <p:spPr>
          <a:xfrm>
            <a:off x="6280190" y="2967990"/>
            <a:ext cx="7556421" cy="1730812"/>
          </a:xfrm>
          <a:prstGeom prst="roundRect">
            <a:avLst>
              <a:gd fmla="val 8453" name="adj"/>
            </a:avLst>
          </a:prstGeom>
          <a:solidFill>
            <a:srgbClr val="F9F6F0"/>
          </a:solidFill>
          <a:ln cap="flat" cmpd="sng" w="30475">
            <a:solidFill>
              <a:srgbClr val="C6C9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6249710" y="2967990"/>
            <a:ext cx="121920" cy="1730812"/>
          </a:xfrm>
          <a:prstGeom prst="roundRect">
            <a:avLst>
              <a:gd fmla="val 27907" name="adj"/>
            </a:avLst>
          </a:prstGeom>
          <a:solidFill>
            <a:srgbClr val="C6C9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6628924" y="3225284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2200"/>
              <a:buFont typeface="Gelasio"/>
              <a:buNone/>
            </a:pPr>
            <a:r>
              <a:rPr b="0" i="0" lang="en-US" sz="220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Le défi</a:t>
            </a:r>
            <a:endParaRPr b="0" i="0" sz="2200" u="none" cap="none" strike="noStrike"/>
          </a:p>
        </p:txBody>
      </p:sp>
      <p:sp>
        <p:nvSpPr>
          <p:cNvPr id="121" name="Google Shape;121;p17"/>
          <p:cNvSpPr/>
          <p:nvPr/>
        </p:nvSpPr>
        <p:spPr>
          <a:xfrm>
            <a:off x="6628924" y="3715703"/>
            <a:ext cx="6950393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Vente de bétail et récoltes basée sur la confiance, mais des détails cruciaux (prix, santé de l'animal, paiement) peuvent être contestés.</a:t>
            </a:r>
            <a:endParaRPr b="0" i="0" sz="1750" u="none" cap="none" strike="noStrike"/>
          </a:p>
        </p:txBody>
      </p:sp>
      <p:sp>
        <p:nvSpPr>
          <p:cNvPr id="122" name="Google Shape;122;p17"/>
          <p:cNvSpPr/>
          <p:nvPr/>
        </p:nvSpPr>
        <p:spPr>
          <a:xfrm>
            <a:off x="6280190" y="4925616"/>
            <a:ext cx="7556421" cy="2093714"/>
          </a:xfrm>
          <a:prstGeom prst="roundRect">
            <a:avLst>
              <a:gd fmla="val 6988" name="adj"/>
            </a:avLst>
          </a:prstGeom>
          <a:solidFill>
            <a:srgbClr val="F9F6F0"/>
          </a:solidFill>
          <a:ln cap="flat" cmpd="sng" w="30475">
            <a:solidFill>
              <a:srgbClr val="C6C9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6249710" y="4925616"/>
            <a:ext cx="121920" cy="2093714"/>
          </a:xfrm>
          <a:prstGeom prst="roundRect">
            <a:avLst>
              <a:gd fmla="val 27907" name="adj"/>
            </a:avLst>
          </a:prstGeom>
          <a:solidFill>
            <a:srgbClr val="C6C9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6628924" y="5182910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2200"/>
              <a:buFont typeface="Gelasio"/>
              <a:buNone/>
            </a:pPr>
            <a:r>
              <a:rPr b="0" i="0" lang="en-US" sz="220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La solution</a:t>
            </a:r>
            <a:endParaRPr b="0" i="0" sz="2200" u="none" cap="none" strike="noStrike"/>
          </a:p>
        </p:txBody>
      </p:sp>
      <p:sp>
        <p:nvSpPr>
          <p:cNvPr id="125" name="Google Shape;125;p17"/>
          <p:cNvSpPr/>
          <p:nvPr/>
        </p:nvSpPr>
        <p:spPr>
          <a:xfrm>
            <a:off x="6628924" y="5673328"/>
            <a:ext cx="6950393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Questionnaire audio guidé pour vendeur et acheteur. Description précise du bien, prix, conditions de paiement et livraison figés dans un contrat bilingue.</a:t>
            </a:r>
            <a:endParaRPr b="0" i="0" sz="1750" u="none" cap="none" strike="noStrike"/>
          </a:p>
        </p:txBody>
      </p:sp>
      <p:pic>
        <p:nvPicPr>
          <p:cNvPr id="126" name="Google Shape;126;p17" title="BurkimbIAorgsecond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85950" y="155500"/>
            <a:ext cx="1096225" cy="9317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>
            <a:off x="793790" y="2812018"/>
            <a:ext cx="6161246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484237"/>
              </a:buClr>
              <a:buSzPts val="4450"/>
              <a:buFont typeface="Gelasio"/>
              <a:buNone/>
            </a:pPr>
            <a:r>
              <a:rPr b="0" i="0" lang="en-US" sz="4450" u="none" cap="none" strike="noStrike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Cas d'usage : Location</a:t>
            </a:r>
            <a:endParaRPr b="0" i="0" sz="4450" u="none" cap="none" strike="noStrike"/>
          </a:p>
        </p:txBody>
      </p:sp>
      <p:sp>
        <p:nvSpPr>
          <p:cNvPr id="133" name="Google Shape;133;p18"/>
          <p:cNvSpPr/>
          <p:nvPr/>
        </p:nvSpPr>
        <p:spPr>
          <a:xfrm>
            <a:off x="793790" y="4201239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2200"/>
              <a:buFont typeface="Gelasio"/>
              <a:buNone/>
            </a:pPr>
            <a:r>
              <a:rPr b="0" i="0" lang="en-US" sz="220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Terrain agricole</a:t>
            </a:r>
            <a:endParaRPr b="0" i="0" sz="2200" u="none" cap="none" strike="noStrike"/>
          </a:p>
        </p:txBody>
      </p:sp>
      <p:sp>
        <p:nvSpPr>
          <p:cNvPr id="134" name="Google Shape;134;p18"/>
          <p:cNvSpPr/>
          <p:nvPr/>
        </p:nvSpPr>
        <p:spPr>
          <a:xfrm>
            <a:off x="793790" y="4691658"/>
            <a:ext cx="4158615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Durée du bail, montant et échéances du loyer clairement définis</a:t>
            </a:r>
            <a:endParaRPr b="0" i="0" sz="1750" u="none" cap="none" strike="noStrike"/>
          </a:p>
        </p:txBody>
      </p:sp>
      <p:sp>
        <p:nvSpPr>
          <p:cNvPr id="135" name="Google Shape;135;p18"/>
          <p:cNvSpPr/>
          <p:nvPr/>
        </p:nvSpPr>
        <p:spPr>
          <a:xfrm>
            <a:off x="5235893" y="4201239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2200"/>
              <a:buFont typeface="Gelasio"/>
              <a:buNone/>
            </a:pPr>
            <a:r>
              <a:rPr b="0" i="0" lang="en-US" sz="220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Équipement</a:t>
            </a:r>
            <a:endParaRPr b="0" i="0" sz="2200" u="none" cap="none" strike="noStrike"/>
          </a:p>
        </p:txBody>
      </p:sp>
      <p:sp>
        <p:nvSpPr>
          <p:cNvPr id="136" name="Google Shape;136;p18"/>
          <p:cNvSpPr/>
          <p:nvPr/>
        </p:nvSpPr>
        <p:spPr>
          <a:xfrm>
            <a:off x="5235893" y="4691658"/>
            <a:ext cx="4158615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Responsabilités d'entretien et conditions d'utilisation précisées</a:t>
            </a:r>
            <a:endParaRPr b="0" i="0" sz="1750" u="none" cap="none" strike="noStrike"/>
          </a:p>
        </p:txBody>
      </p:sp>
      <p:sp>
        <p:nvSpPr>
          <p:cNvPr id="137" name="Google Shape;137;p18"/>
          <p:cNvSpPr/>
          <p:nvPr/>
        </p:nvSpPr>
        <p:spPr>
          <a:xfrm>
            <a:off x="9677995" y="4201239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2200"/>
              <a:buFont typeface="Gelasio"/>
              <a:buNone/>
            </a:pPr>
            <a:r>
              <a:rPr b="0" i="0" lang="en-US" sz="220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Logement</a:t>
            </a:r>
            <a:endParaRPr b="0" i="0" sz="2200" u="none" cap="none" strike="noStrike"/>
          </a:p>
        </p:txBody>
      </p:sp>
      <p:sp>
        <p:nvSpPr>
          <p:cNvPr id="138" name="Google Shape;138;p18"/>
          <p:cNvSpPr/>
          <p:nvPr/>
        </p:nvSpPr>
        <p:spPr>
          <a:xfrm>
            <a:off x="9677995" y="4691658"/>
            <a:ext cx="4158615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Protection des droits du locataire et garanties pour le propriétaire</a:t>
            </a:r>
            <a:endParaRPr b="0" i="0" sz="1750" u="none" cap="none" strike="noStrike"/>
          </a:p>
        </p:txBody>
      </p:sp>
      <p:pic>
        <p:nvPicPr>
          <p:cNvPr id="139" name="Google Shape;139;p18" title="BurkimbIAorgsecond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00" y="179425"/>
            <a:ext cx="1096225" cy="9317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949300" y="1419550"/>
            <a:ext cx="7556400" cy="15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484237"/>
              </a:buClr>
              <a:buSzPts val="4450"/>
              <a:buFont typeface="Gelasio"/>
              <a:buNone/>
            </a:pPr>
            <a:r>
              <a:rPr b="0" i="0" lang="en-US" sz="4450" u="none" cap="none" strike="noStrike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Cas d'usage : Mariage traditionnel</a:t>
            </a:r>
            <a:endParaRPr b="0" i="0" sz="4450" u="none" cap="none" strike="noStrike"/>
          </a:p>
        </p:txBody>
      </p:sp>
      <p:sp>
        <p:nvSpPr>
          <p:cNvPr id="147" name="Google Shape;147;p19"/>
          <p:cNvSpPr/>
          <p:nvPr/>
        </p:nvSpPr>
        <p:spPr>
          <a:xfrm>
            <a:off x="949290" y="3404085"/>
            <a:ext cx="35016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528"/>
              </a:lnSpc>
              <a:spcBef>
                <a:spcPts val="0"/>
              </a:spcBef>
              <a:spcAft>
                <a:spcPts val="0"/>
              </a:spcAft>
              <a:buClr>
                <a:srgbClr val="484237"/>
              </a:buClr>
              <a:buSzPts val="2650"/>
              <a:buFont typeface="Gelasio"/>
              <a:buNone/>
            </a:pPr>
            <a:r>
              <a:rPr b="0" i="0" lang="en-US" sz="2650" u="none" cap="none" strike="noStrike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Des accords familiaux complexes</a:t>
            </a:r>
            <a:endParaRPr b="0" i="0" sz="2650" u="none" cap="none" strike="noStrike"/>
          </a:p>
        </p:txBody>
      </p:sp>
      <p:sp>
        <p:nvSpPr>
          <p:cNvPr id="148" name="Google Shape;148;p19"/>
          <p:cNvSpPr/>
          <p:nvPr/>
        </p:nvSpPr>
        <p:spPr>
          <a:xfrm>
            <a:off x="949290" y="4481482"/>
            <a:ext cx="3501600" cy="14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Les mariages coutumiers impliquent des engagements entre familles concernant la dot et les contributions.</a:t>
            </a:r>
            <a:endParaRPr b="0" i="0" sz="1750" u="none" cap="none" strike="noStrike"/>
          </a:p>
        </p:txBody>
      </p:sp>
      <p:sp>
        <p:nvSpPr>
          <p:cNvPr id="149" name="Google Shape;149;p19"/>
          <p:cNvSpPr/>
          <p:nvPr/>
        </p:nvSpPr>
        <p:spPr>
          <a:xfrm>
            <a:off x="5011821" y="3404085"/>
            <a:ext cx="35016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528"/>
              </a:lnSpc>
              <a:spcBef>
                <a:spcPts val="0"/>
              </a:spcBef>
              <a:spcAft>
                <a:spcPts val="0"/>
              </a:spcAft>
              <a:buClr>
                <a:srgbClr val="484237"/>
              </a:buClr>
              <a:buSzPts val="2650"/>
              <a:buFont typeface="Gelasio"/>
              <a:buNone/>
            </a:pPr>
            <a:r>
              <a:rPr b="0" i="0" lang="en-US" sz="2650" u="none" cap="none" strike="noStrike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Une mémoire collective sécurisée</a:t>
            </a:r>
            <a:endParaRPr b="0" i="0" sz="2650" u="none" cap="none" strike="noStrike"/>
          </a:p>
        </p:txBody>
      </p:sp>
      <p:sp>
        <p:nvSpPr>
          <p:cNvPr id="150" name="Google Shape;150;p19"/>
          <p:cNvSpPr/>
          <p:nvPr/>
        </p:nvSpPr>
        <p:spPr>
          <a:xfrm>
            <a:off x="5011821" y="4481482"/>
            <a:ext cx="3501600" cy="14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L'application permet aux représentants des familles de formaliser leurs engagements pour éviter les malentendus futurs.</a:t>
            </a:r>
            <a:endParaRPr b="0" i="0" sz="1750" u="none" cap="none" strike="noStrike"/>
          </a:p>
        </p:txBody>
      </p:sp>
      <p:sp>
        <p:nvSpPr>
          <p:cNvPr id="151" name="Google Shape;151;p19"/>
          <p:cNvSpPr/>
          <p:nvPr/>
        </p:nvSpPr>
        <p:spPr>
          <a:xfrm>
            <a:off x="949290" y="6392316"/>
            <a:ext cx="7556400" cy="1326600"/>
          </a:xfrm>
          <a:prstGeom prst="roundRect">
            <a:avLst>
              <a:gd fmla="val 2565" name="adj"/>
            </a:avLst>
          </a:prstGeom>
          <a:solidFill>
            <a:srgbClr val="E2D9C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52" name="Google Shape;15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6104" y="6721167"/>
            <a:ext cx="283488" cy="22681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/>
          <p:nvPr/>
        </p:nvSpPr>
        <p:spPr>
          <a:xfrm>
            <a:off x="1686406" y="6675804"/>
            <a:ext cx="65925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Gelasio"/>
              <a:buNone/>
            </a:pPr>
            <a:r>
              <a:rPr b="0" i="0" lang="en-US" sz="1750" u="none" cap="none" strike="noStrike">
                <a:solidFill>
                  <a:srgbClr val="000000"/>
                </a:solidFill>
                <a:latin typeface="Gelasio"/>
                <a:ea typeface="Gelasio"/>
                <a:cs typeface="Gelasio"/>
                <a:sym typeface="Gelasio"/>
              </a:rPr>
              <a:t>Le document ne remplace pas la tradition, mais la soutient en créant une référence claire acceptée par tous.</a:t>
            </a:r>
            <a:endParaRPr b="0" i="0" sz="1750" u="none" cap="none" strike="noStrike"/>
          </a:p>
        </p:txBody>
      </p:sp>
      <p:pic>
        <p:nvPicPr>
          <p:cNvPr id="154" name="Google Shape;154;p19" title="BurkimbIAorgsecond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600" y="203350"/>
            <a:ext cx="1096225" cy="9317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662215" y="1404660"/>
            <a:ext cx="97878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484237"/>
              </a:buClr>
              <a:buSzPts val="4450"/>
              <a:buFont typeface="Gelasio"/>
              <a:buNone/>
            </a:pPr>
            <a:r>
              <a:rPr b="0" i="0" lang="en-US" sz="4450" u="none" cap="none" strike="noStrike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Cas d'usage : Faso Bu</a:t>
            </a:r>
            <a:r>
              <a:rPr lang="en-US" sz="4450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kaoré pour la </a:t>
            </a:r>
            <a:r>
              <a:rPr b="0" i="0" lang="en-US" sz="4450" u="none" cap="none" strike="noStrike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Résolution de conflits</a:t>
            </a:r>
            <a:endParaRPr b="0" i="0" sz="4450" u="none" cap="none" strike="noStrike"/>
          </a:p>
        </p:txBody>
      </p:sp>
      <p:pic>
        <p:nvPicPr>
          <p:cNvPr descr="preencoded.png" id="161" name="Google Shape;16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940" y="3264667"/>
            <a:ext cx="1134070" cy="136088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/>
          <p:nvPr/>
        </p:nvSpPr>
        <p:spPr>
          <a:xfrm>
            <a:off x="2106824" y="3491482"/>
            <a:ext cx="34296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2200"/>
              <a:buFont typeface="Gelasio"/>
              <a:buNone/>
            </a:pPr>
            <a:r>
              <a:rPr b="0" i="0" lang="en-US" sz="220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Médiation traditionnelle</a:t>
            </a:r>
            <a:endParaRPr b="0" i="0" sz="2200" u="none" cap="none" strike="noStrike"/>
          </a:p>
        </p:txBody>
      </p:sp>
      <p:sp>
        <p:nvSpPr>
          <p:cNvPr id="163" name="Google Shape;163;p20"/>
          <p:cNvSpPr/>
          <p:nvPr/>
        </p:nvSpPr>
        <p:spPr>
          <a:xfrm>
            <a:off x="2106824" y="3981900"/>
            <a:ext cx="116820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Chef de village ou conseil des anciens guide la réconciliation</a:t>
            </a:r>
            <a:endParaRPr b="0" i="0" sz="1750" u="none" cap="none" strike="noStrike"/>
          </a:p>
        </p:txBody>
      </p:sp>
      <p:pic>
        <p:nvPicPr>
          <p:cNvPr descr="preencoded.png" id="164" name="Google Shape;16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940" y="4625552"/>
            <a:ext cx="1134070" cy="136088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>
            <a:off x="2106824" y="4852366"/>
            <a:ext cx="3867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2200"/>
              <a:buFont typeface="Gelasio"/>
              <a:buNone/>
            </a:pPr>
            <a:r>
              <a:rPr b="0" i="0" lang="en-US" sz="220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Documentation des accords</a:t>
            </a:r>
            <a:endParaRPr b="0" i="0" sz="2200" u="none" cap="none" strike="noStrike"/>
          </a:p>
        </p:txBody>
      </p:sp>
      <p:sp>
        <p:nvSpPr>
          <p:cNvPr id="166" name="Google Shape;166;p20"/>
          <p:cNvSpPr/>
          <p:nvPr/>
        </p:nvSpPr>
        <p:spPr>
          <a:xfrm>
            <a:off x="2106824" y="5342784"/>
            <a:ext cx="116820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Termes de réconciliation enregistrés : excuses, compensations, partage de ressources</a:t>
            </a:r>
            <a:endParaRPr b="0" i="0" sz="1750" u="none" cap="none" strike="noStrike"/>
          </a:p>
        </p:txBody>
      </p:sp>
      <p:pic>
        <p:nvPicPr>
          <p:cNvPr descr="preencoded.png" id="167" name="Google Shape;16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5940" y="5986436"/>
            <a:ext cx="1134070" cy="136088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/>
          <p:nvPr/>
        </p:nvSpPr>
        <p:spPr>
          <a:xfrm>
            <a:off x="2106824" y="6213250"/>
            <a:ext cx="2835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2200"/>
              <a:buFont typeface="Gelasio"/>
              <a:buNone/>
            </a:pPr>
            <a:r>
              <a:rPr b="0" i="0" lang="en-US" sz="220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Paix durable</a:t>
            </a:r>
            <a:endParaRPr b="0" i="0" sz="2200" u="none" cap="none" strike="noStrike"/>
          </a:p>
        </p:txBody>
      </p:sp>
      <p:sp>
        <p:nvSpPr>
          <p:cNvPr id="169" name="Google Shape;169;p20"/>
          <p:cNvSpPr/>
          <p:nvPr/>
        </p:nvSpPr>
        <p:spPr>
          <a:xfrm>
            <a:off x="2106824" y="6703669"/>
            <a:ext cx="116820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Procès-verbal de médiation garantissant le respect des engagements t</a:t>
            </a:r>
            <a:r>
              <a:rPr lang="en-US" sz="1750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ransmis au autorités judiciaires classiques</a:t>
            </a:r>
            <a:endParaRPr b="0" i="0" sz="1750" u="none" cap="none" strike="noStrike"/>
          </a:p>
        </p:txBody>
      </p:sp>
      <p:pic>
        <p:nvPicPr>
          <p:cNvPr id="170" name="Google Shape;170;p20" title="BurkimbIAorgsecond (1)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600" y="179425"/>
            <a:ext cx="1096225" cy="9317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/>
          <p:nvPr/>
        </p:nvSpPr>
        <p:spPr>
          <a:xfrm>
            <a:off x="793790" y="1955840"/>
            <a:ext cx="9434632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484237"/>
              </a:buClr>
              <a:buSzPts val="4450"/>
              <a:buFont typeface="Gelasio"/>
              <a:buNone/>
            </a:pPr>
            <a:r>
              <a:rPr b="0" i="0" lang="en-US" sz="4450" u="none" cap="none" strike="noStrike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Une technologie pensée pour tous</a:t>
            </a:r>
            <a:endParaRPr b="0" i="0" sz="4450" u="none" cap="none" strike="noStrike"/>
          </a:p>
        </p:txBody>
      </p:sp>
      <p:pic>
        <p:nvPicPr>
          <p:cNvPr descr="preencoded.png" id="177" name="Google Shape;17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790" y="3118247"/>
            <a:ext cx="566976" cy="566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/>
          <p:nvPr/>
        </p:nvSpPr>
        <p:spPr>
          <a:xfrm>
            <a:off x="1644253" y="3252907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2200"/>
              <a:buFont typeface="Gelasio"/>
              <a:buNone/>
            </a:pPr>
            <a:r>
              <a:rPr b="0" i="0" lang="en-US" sz="220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Audio-centrée</a:t>
            </a:r>
            <a:endParaRPr b="0" i="0" sz="2200" u="none" cap="none" strike="noStrike"/>
          </a:p>
        </p:txBody>
      </p:sp>
      <p:sp>
        <p:nvSpPr>
          <p:cNvPr id="179" name="Google Shape;179;p21"/>
          <p:cNvSpPr/>
          <p:nvPr/>
        </p:nvSpPr>
        <p:spPr>
          <a:xfrm>
            <a:off x="1644253" y="3743325"/>
            <a:ext cx="5529143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Élimine complètement la barrière de l'écriture grâce aux enregistrements vocaux en mooré</a:t>
            </a:r>
            <a:endParaRPr b="0" i="0" sz="1750" u="none" cap="none" strike="noStrike"/>
          </a:p>
        </p:txBody>
      </p:sp>
      <p:pic>
        <p:nvPicPr>
          <p:cNvPr descr="preencoded.png" id="180" name="Google Shape;18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6884" y="3118247"/>
            <a:ext cx="566976" cy="566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/>
          <p:nvPr/>
        </p:nvSpPr>
        <p:spPr>
          <a:xfrm>
            <a:off x="8307348" y="3252907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2200"/>
              <a:buFont typeface="Gelasio"/>
              <a:buNone/>
            </a:pPr>
            <a:r>
              <a:rPr b="0" i="0" lang="en-US" sz="220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Interface adaptée</a:t>
            </a:r>
            <a:endParaRPr b="0" i="0" sz="2200" u="none" cap="none" strike="noStrike"/>
          </a:p>
        </p:txBody>
      </p:sp>
      <p:sp>
        <p:nvSpPr>
          <p:cNvPr id="182" name="Google Shape;182;p21"/>
          <p:cNvSpPr/>
          <p:nvPr/>
        </p:nvSpPr>
        <p:spPr>
          <a:xfrm>
            <a:off x="8307348" y="3743325"/>
            <a:ext cx="5529263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Fort contraste pour utilisation en extérieur, commandes vocales personnalisables</a:t>
            </a:r>
            <a:endParaRPr b="0" i="0" sz="1750" u="none" cap="none" strike="noStrike"/>
          </a:p>
        </p:txBody>
      </p:sp>
      <p:pic>
        <p:nvPicPr>
          <p:cNvPr descr="preencoded.png" id="183" name="Google Shape;18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790" y="4922758"/>
            <a:ext cx="566976" cy="566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1"/>
          <p:cNvSpPr/>
          <p:nvPr/>
        </p:nvSpPr>
        <p:spPr>
          <a:xfrm>
            <a:off x="1644253" y="5057418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2200"/>
              <a:buFont typeface="Gelasio"/>
              <a:buNone/>
            </a:pPr>
            <a:r>
              <a:rPr b="0" i="0" lang="en-US" sz="220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Bilingue intelligent</a:t>
            </a:r>
            <a:endParaRPr b="0" i="0" sz="2200" u="none" cap="none" strike="noStrike"/>
          </a:p>
        </p:txBody>
      </p:sp>
      <p:sp>
        <p:nvSpPr>
          <p:cNvPr id="185" name="Google Shape;185;p21"/>
          <p:cNvSpPr/>
          <p:nvPr/>
        </p:nvSpPr>
        <p:spPr>
          <a:xfrm>
            <a:off x="1644253" y="5547836"/>
            <a:ext cx="5529143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Transcription et traduction automatique pour des documents officiels français-mooré</a:t>
            </a:r>
            <a:endParaRPr b="0" i="0" sz="1750" u="none" cap="none" strike="noStrike"/>
          </a:p>
        </p:txBody>
      </p:sp>
      <p:pic>
        <p:nvPicPr>
          <p:cNvPr descr="preencoded.png" id="186" name="Google Shape;186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56884" y="4922758"/>
            <a:ext cx="566976" cy="566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/>
          <p:nvPr/>
        </p:nvSpPr>
        <p:spPr>
          <a:xfrm>
            <a:off x="8307348" y="5057418"/>
            <a:ext cx="3905964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2200"/>
              <a:buFont typeface="Gelasio"/>
              <a:buNone/>
            </a:pPr>
            <a:r>
              <a:rPr b="0" i="0" lang="en-US" sz="220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Respectueuse des traditions</a:t>
            </a:r>
            <a:endParaRPr b="0" i="0" sz="2200" u="none" cap="none" strike="noStrike"/>
          </a:p>
        </p:txBody>
      </p:sp>
      <p:sp>
        <p:nvSpPr>
          <p:cNvPr id="188" name="Google Shape;188;p21"/>
          <p:cNvSpPr/>
          <p:nvPr/>
        </p:nvSpPr>
        <p:spPr>
          <a:xfrm>
            <a:off x="8307348" y="5547836"/>
            <a:ext cx="5529263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750"/>
              <a:buFont typeface="Gelasio"/>
              <a:buNone/>
            </a:pPr>
            <a:r>
              <a:rPr b="0" i="0" lang="en-US" sz="1750" u="none" cap="none" strike="noStrik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Renforce la confiance locale en apportant la sécurité du droit écrit</a:t>
            </a:r>
            <a:endParaRPr b="0" i="0" sz="1750" u="none" cap="none" strike="noStrike"/>
          </a:p>
        </p:txBody>
      </p:sp>
      <p:pic>
        <p:nvPicPr>
          <p:cNvPr id="189" name="Google Shape;189;p21" title="BurkimbIAorgsecond (1)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7600" y="179425"/>
            <a:ext cx="1096225" cy="9317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