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674" y="-15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092454"/>
            <a:ext cx="5506720" cy="2479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2E5395"/>
                </a:solidFill>
                <a:latin typeface="Times New Roman"/>
                <a:cs typeface="Times New Roman"/>
              </a:rPr>
              <a:t>Table</a:t>
            </a:r>
            <a:r>
              <a:rPr sz="1200" spc="-30" dirty="0">
                <a:solidFill>
                  <a:srgbClr val="2E5395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E5395"/>
                </a:solidFill>
                <a:latin typeface="Times New Roman"/>
                <a:cs typeface="Times New Roman"/>
              </a:rPr>
              <a:t>des</a:t>
            </a:r>
            <a:r>
              <a:rPr sz="1200" spc="-30" dirty="0">
                <a:solidFill>
                  <a:srgbClr val="2E5395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2E5395"/>
                </a:solidFill>
                <a:latin typeface="Times New Roman"/>
                <a:cs typeface="Times New Roman"/>
              </a:rPr>
              <a:t>matières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020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2" action="ppaction://hlinksldjump"/>
              </a:rPr>
              <a:t>Défis</a:t>
            </a:r>
            <a:r>
              <a:rPr sz="1200" spc="-20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2" action="ppaction://hlinksldjump"/>
              </a:rPr>
              <a:t>de</a:t>
            </a:r>
            <a:r>
              <a:rPr sz="1200" spc="-20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2" action="ppaction://hlinksldjump"/>
              </a:rPr>
              <a:t>la</a:t>
            </a:r>
            <a:r>
              <a:rPr sz="1200" spc="-10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2" action="ppaction://hlinksldjump"/>
              </a:rPr>
              <a:t>production</a:t>
            </a:r>
            <a:r>
              <a:rPr sz="1200" spc="-15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2" action="ppaction://hlinksldjump"/>
              </a:rPr>
              <a:t>agricole</a:t>
            </a:r>
            <a:r>
              <a:rPr sz="1200" spc="-150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2" action="ppaction://hlinksldjump"/>
              </a:rPr>
              <a:t>................................................................................</a:t>
            </a:r>
            <a:r>
              <a:rPr sz="1200" spc="-60" dirty="0"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200" spc="-50" dirty="0">
                <a:latin typeface="Times New Roman"/>
                <a:cs typeface="Times New Roman"/>
                <a:hlinkClick r:id="rId2" action="ppaction://hlinksldjump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25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3" action="ppaction://hlinksldjump"/>
              </a:rPr>
              <a:t>Solution</a:t>
            </a:r>
            <a:r>
              <a:rPr sz="1200" spc="-15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3" action="ppaction://hlinksldjump"/>
              </a:rPr>
              <a:t>:</a:t>
            </a:r>
            <a:r>
              <a:rPr sz="1200" spc="-2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3" action="ppaction://hlinksldjump"/>
              </a:rPr>
              <a:t>Agripilot</a:t>
            </a:r>
            <a:r>
              <a:rPr sz="1200" spc="-2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3" action="ppaction://hlinksldjump"/>
              </a:rPr>
              <a:t>AN.1</a:t>
            </a:r>
            <a:r>
              <a:rPr sz="1200" spc="-5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3" action="ppaction://hlinksldjump"/>
              </a:rPr>
              <a:t>........................................................................................</a:t>
            </a:r>
            <a:r>
              <a:rPr sz="1200" spc="-60" dirty="0"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200" spc="-50" dirty="0">
                <a:latin typeface="Times New Roman"/>
                <a:cs typeface="Times New Roman"/>
                <a:hlinkClick r:id="rId3" action="ppaction://hlinksldjump"/>
              </a:rPr>
              <a:t>3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30"/>
              </a:spcBef>
              <a:buAutoNum type="arabicPeriod"/>
              <a:tabLst>
                <a:tab pos="431165" algn="l"/>
              </a:tabLst>
            </a:pPr>
            <a:r>
              <a:rPr sz="1200" spc="-10" dirty="0">
                <a:latin typeface="Times New Roman"/>
                <a:cs typeface="Times New Roman"/>
                <a:hlinkClick r:id="rId4" action="ppaction://hlinksldjump"/>
              </a:rPr>
              <a:t>Fonctionnement</a:t>
            </a:r>
            <a:r>
              <a:rPr sz="1200" spc="15" dirty="0"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4" action="ppaction://hlinksldjump"/>
              </a:rPr>
              <a:t>du</a:t>
            </a:r>
            <a:r>
              <a:rPr sz="1200" spc="20" dirty="0"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4" action="ppaction://hlinksldjump"/>
              </a:rPr>
              <a:t>système.....................................................................................</a:t>
            </a:r>
            <a:r>
              <a:rPr sz="1200" spc="-35" dirty="0">
                <a:latin typeface="Times New Roman"/>
                <a:cs typeface="Times New Roman"/>
                <a:hlinkClick r:id="rId4" action="ppaction://hlinksldjump"/>
              </a:rPr>
              <a:t> </a:t>
            </a:r>
            <a:r>
              <a:rPr sz="1200" spc="-50" dirty="0">
                <a:latin typeface="Times New Roman"/>
                <a:cs typeface="Times New Roman"/>
                <a:hlinkClick r:id="rId4" action="ppaction://hlinksldjump"/>
              </a:rPr>
              <a:t>4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5" action="ppaction://hlinksldjump"/>
              </a:rPr>
              <a:t>Efficacité</a:t>
            </a:r>
            <a:r>
              <a:rPr sz="1200" spc="-40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5" action="ppaction://hlinksldjump"/>
              </a:rPr>
              <a:t>et</a:t>
            </a:r>
            <a:r>
              <a:rPr sz="1200" spc="-20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5" action="ppaction://hlinksldjump"/>
              </a:rPr>
              <a:t>réduction</a:t>
            </a:r>
            <a:r>
              <a:rPr sz="1200" spc="-15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5" action="ppaction://hlinksldjump"/>
              </a:rPr>
              <a:t>des</a:t>
            </a:r>
            <a:r>
              <a:rPr sz="1200" spc="-20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5" action="ppaction://hlinksldjump"/>
              </a:rPr>
              <a:t>pertes</a:t>
            </a:r>
            <a:r>
              <a:rPr sz="1200" spc="-110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5" action="ppaction://hlinksldjump"/>
              </a:rPr>
              <a:t>.............................................................................</a:t>
            </a:r>
            <a:r>
              <a:rPr sz="1200" spc="-65" dirty="0">
                <a:latin typeface="Times New Roman"/>
                <a:cs typeface="Times New Roman"/>
                <a:hlinkClick r:id="rId5" action="ppaction://hlinksldjump"/>
              </a:rPr>
              <a:t> </a:t>
            </a:r>
            <a:r>
              <a:rPr sz="1200" spc="-50" dirty="0">
                <a:latin typeface="Times New Roman"/>
                <a:cs typeface="Times New Roman"/>
                <a:hlinkClick r:id="rId5" action="ppaction://hlinksldjump"/>
              </a:rPr>
              <a:t>5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30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Avantage</a:t>
            </a:r>
            <a:r>
              <a:rPr sz="1200" spc="-2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6" action="ppaction://hlinksldjump"/>
              </a:rPr>
              <a:t>socio-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économique</a:t>
            </a:r>
            <a:r>
              <a:rPr sz="1200" spc="-1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et</a:t>
            </a:r>
            <a:r>
              <a:rPr sz="1200" spc="-10" dirty="0">
                <a:latin typeface="Times New Roman"/>
                <a:cs typeface="Times New Roman"/>
                <a:hlinkClick r:id="rId6" action="ppaction://hlinksldjump"/>
              </a:rPr>
              <a:t> environnemental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de</a:t>
            </a:r>
            <a:r>
              <a:rPr sz="1200" spc="-1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Agripilot</a:t>
            </a:r>
            <a:r>
              <a:rPr sz="1200" spc="-1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AN.1</a:t>
            </a:r>
            <a:r>
              <a:rPr sz="1200" spc="-18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......................</a:t>
            </a:r>
            <a:r>
              <a:rPr sz="1200" spc="-50" dirty="0">
                <a:latin typeface="Times New Roman"/>
                <a:cs typeface="Times New Roman"/>
                <a:hlinkClick r:id="rId6" action="ppaction://hlinksldjump"/>
              </a:rPr>
              <a:t> 7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30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Une</a:t>
            </a:r>
            <a:r>
              <a:rPr sz="1200" spc="-15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solution </a:t>
            </a:r>
            <a:r>
              <a:rPr sz="1200" spc="-10" dirty="0">
                <a:latin typeface="Times New Roman"/>
                <a:cs typeface="Times New Roman"/>
                <a:hlinkClick r:id="rId6" action="ppaction://hlinksldjump"/>
              </a:rPr>
              <a:t>abordable</a:t>
            </a:r>
            <a:r>
              <a:rPr sz="1200" spc="-80" dirty="0">
                <a:latin typeface="Times New Roman"/>
                <a:cs typeface="Times New Roman"/>
                <a:hlinkClick r:id="rId6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6" action="ppaction://hlinksldjump"/>
              </a:rPr>
              <a:t>............................................................................................</a:t>
            </a:r>
            <a:r>
              <a:rPr sz="1200" spc="-50" dirty="0">
                <a:latin typeface="Times New Roman"/>
                <a:cs typeface="Times New Roman"/>
                <a:hlinkClick r:id="rId6" action="ppaction://hlinksldjump"/>
              </a:rPr>
              <a:t> 7</a:t>
            </a:r>
            <a:endParaRPr sz="1200">
              <a:latin typeface="Times New Roman"/>
              <a:cs typeface="Times New Roman"/>
            </a:endParaRPr>
          </a:p>
          <a:p>
            <a:pPr marL="431165" indent="-284480">
              <a:lnSpc>
                <a:spcPct val="100000"/>
              </a:lnSpc>
              <a:spcBef>
                <a:spcPts val="1125"/>
              </a:spcBef>
              <a:buAutoNum type="arabicPeriod"/>
              <a:tabLst>
                <a:tab pos="431165" algn="l"/>
              </a:tabLst>
            </a:pPr>
            <a:r>
              <a:rPr sz="1200" dirty="0">
                <a:latin typeface="Times New Roman"/>
                <a:cs typeface="Times New Roman"/>
                <a:hlinkClick r:id="rId7" action="ppaction://hlinksldjump"/>
              </a:rPr>
              <a:t>Adaptailité</a:t>
            </a:r>
            <a:r>
              <a:rPr sz="1200" spc="-4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7" action="ppaction://hlinksldjump"/>
              </a:rPr>
              <a:t>de</a:t>
            </a:r>
            <a:r>
              <a:rPr sz="1200" spc="-3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7" action="ppaction://hlinksldjump"/>
              </a:rPr>
              <a:t>Agripilot</a:t>
            </a:r>
            <a:r>
              <a:rPr sz="1200" spc="-25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1200" spc="-10" dirty="0">
                <a:latin typeface="Times New Roman"/>
                <a:cs typeface="Times New Roman"/>
                <a:hlinkClick r:id="rId7" action="ppaction://hlinksldjump"/>
              </a:rPr>
              <a:t>AN-</a:t>
            </a:r>
            <a:r>
              <a:rPr sz="1200" dirty="0">
                <a:latin typeface="Times New Roman"/>
                <a:cs typeface="Times New Roman"/>
                <a:hlinkClick r:id="rId7" action="ppaction://hlinksldjump"/>
              </a:rPr>
              <a:t>1</a:t>
            </a:r>
            <a:r>
              <a:rPr sz="1200" spc="-85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1200" dirty="0">
                <a:latin typeface="Times New Roman"/>
                <a:cs typeface="Times New Roman"/>
                <a:hlinkClick r:id="rId7" action="ppaction://hlinksldjump"/>
              </a:rPr>
              <a:t>.................................................................................</a:t>
            </a:r>
            <a:r>
              <a:rPr sz="1200" spc="-70" dirty="0">
                <a:latin typeface="Times New Roman"/>
                <a:cs typeface="Times New Roman"/>
                <a:hlinkClick r:id="rId7" action="ppaction://hlinksldjump"/>
              </a:rPr>
              <a:t> </a:t>
            </a:r>
            <a:r>
              <a:rPr sz="1200" spc="-50" dirty="0">
                <a:latin typeface="Times New Roman"/>
                <a:cs typeface="Times New Roman"/>
                <a:hlinkClick r:id="rId7" action="ppaction://hlinksldjump"/>
              </a:rPr>
              <a:t>8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83665"/>
            <a:ext cx="4254500" cy="2687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733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1.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Défis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production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agricole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sz="1050" dirty="0">
                <a:latin typeface="Times New Roman"/>
                <a:cs typeface="Times New Roman"/>
              </a:rPr>
              <a:t>Les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problèmes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production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agricole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au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Burkina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Faso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poches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sècheresse,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25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L’excès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d’eau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L'accès à l'eau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pour la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production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</a:t>
            </a:r>
            <a:r>
              <a:rPr sz="1050" spc="5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contre-saison;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15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La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gestion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durable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des</a:t>
            </a:r>
            <a:r>
              <a:rPr sz="1050" spc="-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ressources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hydriques;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L'adaptation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aux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aléas</a:t>
            </a:r>
            <a:r>
              <a:rPr sz="1050" spc="-10" dirty="0">
                <a:latin typeface="Times New Roman"/>
                <a:cs typeface="Times New Roman"/>
              </a:rPr>
              <a:t> climatiques;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30"/>
              </a:spcBef>
              <a:buFont typeface="Symbol"/>
              <a:buChar char="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Difficulté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d’accès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à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l’énergie</a:t>
            </a:r>
            <a:r>
              <a:rPr sz="1050" spc="-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électrique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pour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pompage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;</a:t>
            </a: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15"/>
              </a:spcBef>
              <a:buFont typeface="Symbol"/>
              <a:buChar char=""/>
              <a:tabLst>
                <a:tab pos="469265" algn="l"/>
              </a:tabLst>
            </a:pPr>
            <a:r>
              <a:rPr sz="1050" spc="-20" dirty="0">
                <a:latin typeface="Times New Roman"/>
                <a:cs typeface="Times New Roman"/>
              </a:rPr>
              <a:t>Etc.</a:t>
            </a:r>
            <a:endParaRPr sz="105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3703446"/>
            <a:ext cx="5486400" cy="38252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83665"/>
            <a:ext cx="5514975" cy="3362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0689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2.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Solution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: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Agripilot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AN.1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85"/>
              </a:spcBef>
            </a:pP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inertiel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automatisé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d'irrigation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autonome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connexion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comprend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3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dispositifs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 algn="just">
              <a:lnSpc>
                <a:spcPct val="143600"/>
              </a:lnSpc>
              <a:spcBef>
                <a:spcPts val="800"/>
              </a:spcBef>
              <a:buAutoNum type="arabicPeriod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inertielle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automatisée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(PIA)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dispositif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énergie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solaire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comprend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2 </a:t>
            </a:r>
            <a:r>
              <a:rPr sz="1200" dirty="0">
                <a:latin typeface="Times New Roman"/>
                <a:cs typeface="Times New Roman"/>
              </a:rPr>
              <a:t>blocs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4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fonctionnement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alternatif.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s'occupe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4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d'eau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façon automatique.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cycles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lancement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augmentent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diminuent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dirty="0">
                <a:latin typeface="Times New Roman"/>
                <a:cs typeface="Times New Roman"/>
              </a:rPr>
              <a:t>débit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d’eau.</a:t>
            </a:r>
            <a:endParaRPr sz="1200">
              <a:latin typeface="Times New Roman"/>
              <a:cs typeface="Times New Roman"/>
            </a:endParaRPr>
          </a:p>
          <a:p>
            <a:pPr marL="469265" marR="7620" indent="-228600" algn="just">
              <a:lnSpc>
                <a:spcPct val="143300"/>
              </a:lnSpc>
              <a:spcBef>
                <a:spcPts val="819"/>
              </a:spcBef>
              <a:buAutoNum type="arabicPeriod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L'irrigation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autonome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dispositif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rend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l'ouverture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fermeture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vanne </a:t>
            </a:r>
            <a:r>
              <a:rPr sz="1200" dirty="0">
                <a:latin typeface="Times New Roman"/>
                <a:cs typeface="Times New Roman"/>
              </a:rPr>
              <a:t>d'arrosage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autonome.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Ceci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irrigation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précision.</a:t>
            </a:r>
            <a:endParaRPr sz="1200">
              <a:latin typeface="Times New Roman"/>
              <a:cs typeface="Times New Roman"/>
            </a:endParaRPr>
          </a:p>
          <a:p>
            <a:pPr marL="469265" marR="8890" indent="-228600" algn="just">
              <a:lnSpc>
                <a:spcPct val="144200"/>
              </a:lnSpc>
              <a:spcBef>
                <a:spcPts val="795"/>
              </a:spcBef>
              <a:buAutoNum type="arabicPeriod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terrain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production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agricole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espace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comprend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tuyaux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microporeux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favoriser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l’irrigation.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4427220"/>
            <a:ext cx="5143500" cy="467652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504" y="883665"/>
            <a:ext cx="5590540" cy="5160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5227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3.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Fonctionnement </a:t>
            </a:r>
            <a:r>
              <a:rPr sz="1600" dirty="0">
                <a:latin typeface="Times New Roman"/>
                <a:cs typeface="Times New Roman"/>
              </a:rPr>
              <a:t>du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système</a:t>
            </a:r>
            <a:endParaRPr sz="1600">
              <a:latin typeface="Times New Roman"/>
              <a:cs typeface="Times New Roman"/>
            </a:endParaRPr>
          </a:p>
          <a:p>
            <a:pPr marL="50800" marR="43180" algn="just">
              <a:lnSpc>
                <a:spcPct val="143700"/>
              </a:lnSpc>
              <a:spcBef>
                <a:spcPts val="455"/>
              </a:spcBef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PIA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conçue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rôle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essentiel,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celui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remplir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bassins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prévus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la </a:t>
            </a:r>
            <a:r>
              <a:rPr sz="1200" dirty="0">
                <a:latin typeface="Times New Roman"/>
                <a:cs typeface="Times New Roman"/>
              </a:rPr>
              <a:t>production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agricole.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démarreurs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fonctionnent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rôle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cycle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prédéfini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à </a:t>
            </a:r>
            <a:r>
              <a:rPr sz="1200" dirty="0">
                <a:latin typeface="Times New Roman"/>
                <a:cs typeface="Times New Roman"/>
              </a:rPr>
              <a:t>travers une programmation.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 démarreur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 03 secondes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lance la manivelle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 </a:t>
            </a:r>
            <a:r>
              <a:rPr sz="1200" spc="-10" dirty="0">
                <a:latin typeface="Times New Roman"/>
                <a:cs typeface="Times New Roman"/>
              </a:rPr>
              <a:t>activer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rétracte.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06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lancements,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toute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chose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égale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ailleurs,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03 </a:t>
            </a:r>
            <a:r>
              <a:rPr sz="1200" dirty="0">
                <a:latin typeface="Times New Roman"/>
                <a:cs typeface="Times New Roman"/>
              </a:rPr>
              <a:t>lancements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démarreur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chaque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minute,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43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inertiel</a:t>
            </a:r>
            <a:r>
              <a:rPr sz="1200" spc="4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peut</a:t>
            </a:r>
            <a:r>
              <a:rPr sz="1200" spc="4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fournir </a:t>
            </a:r>
            <a:r>
              <a:rPr sz="1200" dirty="0">
                <a:latin typeface="Times New Roman"/>
                <a:cs typeface="Times New Roman"/>
              </a:rPr>
              <a:t>approximativement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03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m3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d’eau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heure.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Lorsque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l'élan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diminue,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dirty="0">
                <a:latin typeface="Times New Roman"/>
                <a:cs typeface="Times New Roman"/>
              </a:rPr>
              <a:t>démarreur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relance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processus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nouveau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ainsi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suite.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permet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d'augmenter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 </a:t>
            </a:r>
            <a:r>
              <a:rPr sz="1200" dirty="0">
                <a:latin typeface="Times New Roman"/>
                <a:cs typeface="Times New Roman"/>
              </a:rPr>
              <a:t>débit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fonction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besoins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l'utilisateur.</a:t>
            </a:r>
            <a:endParaRPr sz="1200">
              <a:latin typeface="Times New Roman"/>
              <a:cs typeface="Times New Roman"/>
            </a:endParaRPr>
          </a:p>
          <a:p>
            <a:pPr marL="50800" marR="43180" algn="just">
              <a:lnSpc>
                <a:spcPct val="143800"/>
              </a:lnSpc>
              <a:spcBef>
                <a:spcPts val="795"/>
              </a:spcBef>
            </a:pP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éviter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gaspillage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d’eau,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capteur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température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positionné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bassin. Celui-</a:t>
            </a:r>
            <a:r>
              <a:rPr sz="1200" dirty="0">
                <a:latin typeface="Times New Roman"/>
                <a:cs typeface="Times New Roman"/>
              </a:rPr>
              <a:t>ci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amorce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désamorce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grâce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thermostat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numérique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moteur, </a:t>
            </a:r>
            <a:r>
              <a:rPr sz="1200" dirty="0">
                <a:latin typeface="Times New Roman"/>
                <a:cs typeface="Times New Roman"/>
              </a:rPr>
              <a:t>évitant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trop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plein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bassins.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l'irrigation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automatique,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mécanisme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joint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5" dirty="0">
                <a:latin typeface="Times New Roman"/>
                <a:cs typeface="Times New Roman"/>
              </a:rPr>
              <a:t> la </a:t>
            </a:r>
            <a:r>
              <a:rPr sz="1200" dirty="0">
                <a:latin typeface="Times New Roman"/>
                <a:cs typeface="Times New Roman"/>
              </a:rPr>
              <a:t>vanne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d'irrigation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l'ouverture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fermeture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celle-</a:t>
            </a:r>
            <a:r>
              <a:rPr sz="1200" dirty="0">
                <a:latin typeface="Times New Roman"/>
                <a:cs typeface="Times New Roman"/>
              </a:rPr>
              <a:t>ci.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dispositif,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l’option </a:t>
            </a:r>
            <a:r>
              <a:rPr sz="1200" dirty="0">
                <a:latin typeface="Times New Roman"/>
                <a:cs typeface="Times New Roman"/>
              </a:rPr>
              <a:t>d’irrigation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 crépusculaire.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permet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d'éviter l'irrigation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caniculaire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néfaste pour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cultures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 la gestion de l'eau.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capteurs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température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 d'humidité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 </a:t>
            </a:r>
            <a:r>
              <a:rPr sz="1200" spc="-10" dirty="0">
                <a:latin typeface="Times New Roman"/>
                <a:cs typeface="Times New Roman"/>
              </a:rPr>
              <a:t>contrôlent </a:t>
            </a:r>
            <a:r>
              <a:rPr sz="1200" dirty="0">
                <a:latin typeface="Times New Roman"/>
                <a:cs typeface="Times New Roman"/>
              </a:rPr>
              <a:t>avec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précision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l'humidité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afin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communiquer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4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thermostat </a:t>
            </a:r>
            <a:r>
              <a:rPr sz="1200" dirty="0">
                <a:latin typeface="Times New Roman"/>
                <a:cs typeface="Times New Roman"/>
              </a:rPr>
              <a:t>numérique.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</a:t>
            </a:r>
            <a:r>
              <a:rPr sz="1200" baseline="31250" dirty="0">
                <a:latin typeface="Times New Roman"/>
                <a:cs typeface="Times New Roman"/>
              </a:rPr>
              <a:t>er</a:t>
            </a:r>
            <a:r>
              <a:rPr sz="1200" spc="225" baseline="31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capteur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fournit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thermostat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l'analyse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l’ouverture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vanne.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r>
              <a:rPr sz="1200" baseline="31250" dirty="0">
                <a:latin typeface="Times New Roman"/>
                <a:cs typeface="Times New Roman"/>
              </a:rPr>
              <a:t>e</a:t>
            </a:r>
            <a:r>
              <a:rPr sz="1200" spc="112" baseline="31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capteur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transmet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contrôleur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traitement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fermeture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vanne.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6952868"/>
            <a:ext cx="5511165" cy="20040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2367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4.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Efficacité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réduction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pertes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445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type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d'irrigation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adapté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l'irrigation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sillons.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production </a:t>
            </a:r>
            <a:r>
              <a:rPr sz="1200" dirty="0">
                <a:latin typeface="Times New Roman"/>
                <a:cs typeface="Times New Roman"/>
              </a:rPr>
              <a:t>agricole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faite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sillons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20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large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sert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surface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culturale.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sillons </a:t>
            </a:r>
            <a:r>
              <a:rPr sz="1200" dirty="0">
                <a:latin typeface="Times New Roman"/>
                <a:cs typeface="Times New Roman"/>
              </a:rPr>
              <a:t>font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10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profondeur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ameublis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engrais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organiques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compostage.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800"/>
              </a:spcBef>
            </a:pPr>
            <a:r>
              <a:rPr sz="1200" spc="-10" dirty="0">
                <a:latin typeface="Times New Roman"/>
                <a:cs typeface="Times New Roman"/>
              </a:rPr>
              <a:t>Lorsque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cultures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ont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besoin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d'eau,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la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vanne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d'irrigation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s'ouvre.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L'eau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s'écoule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lentement </a:t>
            </a:r>
            <a:r>
              <a:rPr sz="1200" dirty="0">
                <a:latin typeface="Times New Roman"/>
                <a:cs typeface="Times New Roman"/>
              </a:rPr>
              <a:t>dans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rampe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atteint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tuyaux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microporeux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l'irrigation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cultures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situées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sillons.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sillons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protégés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paillage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afin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réduire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l’évaporation.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914400"/>
            <a:ext cx="5486019" cy="58896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695" y="381000"/>
            <a:ext cx="5029010" cy="70104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98C5EFA-803C-6D7A-8FAB-6FFB8EA70837}"/>
              </a:ext>
            </a:extLst>
          </p:cNvPr>
          <p:cNvSpPr txBox="1"/>
          <p:nvPr/>
        </p:nvSpPr>
        <p:spPr>
          <a:xfrm>
            <a:off x="990600" y="78486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/>
              <a:t>Un champ de maïs avec tout le système en place</a:t>
            </a:r>
            <a:endParaRPr lang="fr-BF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776375"/>
            <a:ext cx="5513070" cy="8320405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497840" indent="-227965">
              <a:lnSpc>
                <a:spcPct val="100000"/>
              </a:lnSpc>
              <a:spcBef>
                <a:spcPts val="940"/>
              </a:spcBef>
              <a:buFont typeface="Times New Roman"/>
              <a:buAutoNum type="arabicPeriod" startAt="5"/>
              <a:tabLst>
                <a:tab pos="497840" algn="l"/>
              </a:tabLst>
            </a:pPr>
            <a:r>
              <a:rPr sz="1600" dirty="0">
                <a:latin typeface="Times New Roman"/>
                <a:cs typeface="Times New Roman"/>
              </a:rPr>
              <a:t>Avantage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socio-</a:t>
            </a:r>
            <a:r>
              <a:rPr sz="1600" dirty="0">
                <a:latin typeface="Times New Roman"/>
                <a:cs typeface="Times New Roman"/>
              </a:rPr>
              <a:t>économique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environnemental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Agripilot</a:t>
            </a:r>
            <a:endParaRPr sz="1600">
              <a:latin typeface="Times New Roman"/>
              <a:cs typeface="Times New Roman"/>
            </a:endParaRPr>
          </a:p>
          <a:p>
            <a:pPr marL="453390" algn="ctr">
              <a:lnSpc>
                <a:spcPct val="100000"/>
              </a:lnSpc>
              <a:spcBef>
                <a:spcPts val="840"/>
              </a:spcBef>
            </a:pPr>
            <a:r>
              <a:rPr sz="1600" spc="-20" dirty="0">
                <a:latin typeface="Times New Roman"/>
                <a:cs typeface="Times New Roman"/>
              </a:rPr>
              <a:t>AN.1</a:t>
            </a:r>
            <a:endParaRPr sz="160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300"/>
              </a:lnSpc>
              <a:spcBef>
                <a:spcPts val="459"/>
              </a:spcBef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offre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3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avantages</a:t>
            </a:r>
            <a:r>
              <a:rPr sz="1200" spc="3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économiques</a:t>
            </a:r>
            <a:r>
              <a:rPr sz="1200" spc="3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environnementaux</a:t>
            </a:r>
            <a:r>
              <a:rPr sz="1200" spc="3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significatifs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aux </a:t>
            </a:r>
            <a:r>
              <a:rPr sz="1200" dirty="0">
                <a:latin typeface="Times New Roman"/>
                <a:cs typeface="Times New Roman"/>
              </a:rPr>
              <a:t>agriculteurs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Amélioration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productivité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agricole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4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Réduction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drastique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coût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énergétique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Réduction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gaspillage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d'eau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0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Favorisation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l'autonomie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agriculteurs,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40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Résilience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face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aux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variations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climatiques,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Utilisation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moindre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d’intrants,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0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connexion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internet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4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spc="-10" dirty="0">
                <a:latin typeface="Times New Roman"/>
                <a:cs typeface="Times New Roman"/>
              </a:rPr>
              <a:t>Développement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cultures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plus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forte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valeur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ajoutée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5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Réduction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temps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travail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pénibilité,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30"/>
              </a:spcBef>
              <a:buFont typeface="Symbol"/>
              <a:buChar char=""/>
            </a:pP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buFont typeface="Symbol"/>
              <a:buChar char="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Revenus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accrus</a:t>
            </a:r>
            <a:endParaRPr sz="12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43300"/>
              </a:lnSpc>
              <a:spcBef>
                <a:spcPts val="820"/>
              </a:spcBef>
            </a:pPr>
            <a:r>
              <a:rPr sz="1200" dirty="0">
                <a:latin typeface="Times New Roman"/>
                <a:cs typeface="Times New Roman"/>
              </a:rPr>
              <a:t>Ces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technologies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permettent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d'optimiser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l'utilisation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ressources,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récolter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cultures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plus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forte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valeur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ajoutée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fruits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légumes.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marL="1807845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6.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solution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abordable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500"/>
              </a:lnSpc>
              <a:spcBef>
                <a:spcPts val="445"/>
              </a:spcBef>
            </a:pPr>
            <a:r>
              <a:rPr sz="1050" dirty="0">
                <a:latin typeface="Times New Roman"/>
                <a:cs typeface="Times New Roman"/>
              </a:rPr>
              <a:t>Le</a:t>
            </a:r>
            <a:r>
              <a:rPr sz="1050" spc="18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cout</a:t>
            </a:r>
            <a:r>
              <a:rPr sz="1050" spc="18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</a:t>
            </a:r>
            <a:r>
              <a:rPr sz="1050" spc="1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notre</a:t>
            </a:r>
            <a:r>
              <a:rPr sz="105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système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inertiel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automatisé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d'irrigation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autonome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sans </a:t>
            </a:r>
            <a:r>
              <a:rPr sz="1200" dirty="0">
                <a:latin typeface="Times New Roman"/>
                <a:cs typeface="Times New Roman"/>
              </a:rPr>
              <a:t>connexion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internet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très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abordable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optio</a:t>
            </a:r>
            <a:r>
              <a:rPr sz="1050" dirty="0">
                <a:latin typeface="Times New Roman"/>
                <a:cs typeface="Times New Roman"/>
              </a:rPr>
              <a:t>nnel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avec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un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retour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d’investissement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dans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le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-10" dirty="0">
                <a:latin typeface="Times New Roman"/>
                <a:cs typeface="Times New Roman"/>
              </a:rPr>
              <a:t>moyen </a:t>
            </a:r>
            <a:r>
              <a:rPr sz="1050" dirty="0">
                <a:latin typeface="Times New Roman"/>
                <a:cs typeface="Times New Roman"/>
              </a:rPr>
              <a:t>terme. Le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système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complet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est</a:t>
            </a:r>
            <a:r>
              <a:rPr sz="1050" spc="-2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composé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des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éléments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suivants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: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0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Char char="-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La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inertielle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automatisée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SzPct val="87500"/>
              <a:buChar char="-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L’irrigation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automatique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;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SzPct val="87500"/>
              <a:buChar char="-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kit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d’irrigation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SzPct val="87500"/>
              <a:buChar char="-"/>
              <a:tabLst>
                <a:tab pos="469265" algn="l"/>
              </a:tabLst>
            </a:pP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terrain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d’exploitation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40"/>
              </a:spcBef>
              <a:buChar char="-"/>
              <a:tabLst>
                <a:tab pos="469265" algn="l"/>
              </a:tabLst>
            </a:pPr>
            <a:r>
              <a:rPr sz="1050" dirty="0">
                <a:latin typeface="Times New Roman"/>
                <a:cs typeface="Times New Roman"/>
              </a:rPr>
              <a:t>La</a:t>
            </a:r>
            <a:r>
              <a:rPr sz="1050" spc="-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source</a:t>
            </a:r>
            <a:r>
              <a:rPr sz="1050" spc="-10" dirty="0">
                <a:latin typeface="Times New Roman"/>
                <a:cs typeface="Times New Roman"/>
              </a:rPr>
              <a:t> d’eau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7015353"/>
            <a:ext cx="5512435" cy="853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2781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Times New Roman"/>
                <a:cs typeface="Times New Roman"/>
              </a:rPr>
              <a:t>7.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Adaptailité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Agripilot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AN-</a:t>
            </a:r>
            <a:r>
              <a:rPr sz="1600" spc="-50" dirty="0">
                <a:latin typeface="Times New Roman"/>
                <a:cs typeface="Times New Roman"/>
              </a:rPr>
              <a:t>1</a:t>
            </a:r>
            <a:endParaRPr sz="1600" dirty="0">
              <a:latin typeface="Times New Roman"/>
              <a:cs typeface="Times New Roman"/>
            </a:endParaRPr>
          </a:p>
          <a:p>
            <a:pPr marL="12700" marR="5080">
              <a:lnSpc>
                <a:spcPct val="144200"/>
              </a:lnSpc>
              <a:spcBef>
                <a:spcPts val="450"/>
              </a:spcBef>
            </a:pPr>
            <a:r>
              <a:rPr sz="1050" dirty="0">
                <a:latin typeface="Times New Roman"/>
                <a:cs typeface="Times New Roman"/>
              </a:rPr>
              <a:t>Le</a:t>
            </a:r>
            <a:r>
              <a:rPr sz="105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dispositif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pompage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inertiel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automatisé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sans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connexion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internet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s’adapte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toutes </a:t>
            </a:r>
            <a:r>
              <a:rPr sz="1200" dirty="0">
                <a:latin typeface="Times New Roman"/>
                <a:cs typeface="Times New Roman"/>
              </a:rPr>
              <a:t>sources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d’eaux,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notamment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puits,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forages,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barrages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fleuves.</a:t>
            </a:r>
            <a:endParaRPr sz="12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78859" y="1605730"/>
            <a:ext cx="5184289" cy="261193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39570" y="4127957"/>
            <a:ext cx="7048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585858"/>
                </a:solidFill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25244" y="3070352"/>
            <a:ext cx="383540" cy="868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300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200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100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5244" y="2012442"/>
            <a:ext cx="383540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600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500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25244" y="1659763"/>
            <a:ext cx="3835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700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29129" y="4260341"/>
            <a:ext cx="456565" cy="29400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R="5080" indent="47625">
              <a:lnSpc>
                <a:spcPts val="1030"/>
              </a:lnSpc>
              <a:spcBef>
                <a:spcPts val="175"/>
              </a:spcBef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Intrants Agricoles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90900" y="4260341"/>
            <a:ext cx="3879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Labours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046854" y="4260341"/>
            <a:ext cx="502284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Sillonnage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12459" y="4260341"/>
            <a:ext cx="4508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Dépenses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70198" y="3703701"/>
            <a:ext cx="3302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75 </a:t>
            </a:r>
            <a:r>
              <a:rPr sz="9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13225" y="3968241"/>
            <a:ext cx="698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solidFill>
                  <a:srgbClr val="404040"/>
                </a:solidFill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94805" y="1628393"/>
            <a:ext cx="3860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663</a:t>
            </a:r>
            <a:r>
              <a:rPr sz="9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9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500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584315" y="2550541"/>
            <a:ext cx="215900" cy="76200"/>
          </a:xfrm>
          <a:custGeom>
            <a:avLst/>
            <a:gdLst/>
            <a:ahLst/>
            <a:cxnLst/>
            <a:rect l="l" t="t" r="r" b="b"/>
            <a:pathLst>
              <a:path w="215900" h="76200">
                <a:moveTo>
                  <a:pt x="0" y="76200"/>
                </a:moveTo>
                <a:lnTo>
                  <a:pt x="215900" y="0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325244" y="2476245"/>
            <a:ext cx="1395730" cy="647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928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423</a:t>
            </a:r>
            <a:r>
              <a:rPr sz="900" b="1" spc="-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9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19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400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835"/>
              </a:spcBef>
            </a:pPr>
            <a:r>
              <a:rPr sz="900" b="1" dirty="0">
                <a:latin typeface="Times New Roman"/>
                <a:cs typeface="Times New Roman"/>
              </a:rPr>
              <a:t>282</a:t>
            </a:r>
            <a:r>
              <a:rPr sz="900" b="1" spc="-5" dirty="0">
                <a:latin typeface="Times New Roman"/>
                <a:cs typeface="Times New Roman"/>
              </a:rPr>
              <a:t> </a:t>
            </a:r>
            <a:r>
              <a:rPr sz="900" b="1" spc="-25" dirty="0"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91942" y="3892422"/>
            <a:ext cx="558800" cy="530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21 500</a:t>
            </a:r>
            <a:r>
              <a:rPr sz="900" b="1" spc="-8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350" b="1" spc="-75" baseline="-37037" dirty="0">
                <a:latin typeface="Times New Roman"/>
                <a:cs typeface="Times New Roman"/>
              </a:rPr>
              <a:t>0</a:t>
            </a:r>
            <a:endParaRPr sz="1350" baseline="-3703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80"/>
              </a:spcBef>
            </a:pPr>
            <a:endParaRPr sz="9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Herbicides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03573" y="3968241"/>
            <a:ext cx="6985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87265" y="3703701"/>
            <a:ext cx="3302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Times New Roman"/>
                <a:cs typeface="Times New Roman"/>
              </a:rPr>
              <a:t>75</a:t>
            </a:r>
            <a:r>
              <a:rPr sz="900" b="1" spc="5" dirty="0">
                <a:latin typeface="Times New Roman"/>
                <a:cs typeface="Times New Roman"/>
              </a:rPr>
              <a:t> </a:t>
            </a:r>
            <a:r>
              <a:rPr sz="900" b="1" spc="-25" dirty="0"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96916" y="3809491"/>
            <a:ext cx="1247140" cy="613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010"/>
              </a:lnSpc>
              <a:spcBef>
                <a:spcPts val="100"/>
              </a:spcBef>
              <a:tabLst>
                <a:tab pos="713105" algn="l"/>
              </a:tabLst>
            </a:pP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45 </a:t>
            </a:r>
            <a:r>
              <a:rPr sz="9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000</a:t>
            </a:r>
            <a:r>
              <a:rPr sz="900" b="1" dirty="0">
                <a:solidFill>
                  <a:srgbClr val="404040"/>
                </a:solidFill>
                <a:latin typeface="Times New Roman"/>
                <a:cs typeface="Times New Roman"/>
              </a:rPr>
              <a:t>	45</a:t>
            </a:r>
            <a:r>
              <a:rPr sz="9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9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000</a:t>
            </a:r>
            <a:endParaRPr sz="900">
              <a:latin typeface="Times New Roman"/>
              <a:cs typeface="Times New Roman"/>
            </a:endParaRPr>
          </a:p>
          <a:p>
            <a:pPr marL="318135">
              <a:lnSpc>
                <a:spcPts val="1010"/>
              </a:lnSpc>
              <a:tabLst>
                <a:tab pos="916940" algn="l"/>
              </a:tabLst>
            </a:pPr>
            <a:r>
              <a:rPr sz="900" b="1" dirty="0">
                <a:latin typeface="Times New Roman"/>
                <a:cs typeface="Times New Roman"/>
              </a:rPr>
              <a:t>11 </a:t>
            </a:r>
            <a:r>
              <a:rPr sz="900" b="1" spc="-25" dirty="0">
                <a:latin typeface="Times New Roman"/>
                <a:cs typeface="Times New Roman"/>
              </a:rPr>
              <a:t>250</a:t>
            </a:r>
            <a:r>
              <a:rPr sz="900" b="1" dirty="0">
                <a:latin typeface="Times New Roman"/>
                <a:cs typeface="Times New Roman"/>
              </a:rPr>
              <a:t>	11 </a:t>
            </a:r>
            <a:r>
              <a:rPr sz="900" b="1" spc="-25" dirty="0">
                <a:latin typeface="Times New Roman"/>
                <a:cs typeface="Times New Roman"/>
              </a:rPr>
              <a:t>250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900">
              <a:latin typeface="Times New Roman"/>
              <a:cs typeface="Times New Roman"/>
            </a:endParaRPr>
          </a:p>
          <a:p>
            <a:pPr marL="10795">
              <a:lnSpc>
                <a:spcPct val="100000"/>
              </a:lnSpc>
              <a:tabLst>
                <a:tab pos="742950" algn="l"/>
              </a:tabLst>
            </a:pP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Sarclage</a:t>
            </a: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	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Buttage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614414" y="2379675"/>
            <a:ext cx="38608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Times New Roman"/>
                <a:cs typeface="Times New Roman"/>
              </a:rPr>
              <a:t>439</a:t>
            </a:r>
            <a:r>
              <a:rPr sz="900" b="1" spc="-20" dirty="0">
                <a:latin typeface="Times New Roman"/>
                <a:cs typeface="Times New Roman"/>
              </a:rPr>
              <a:t> </a:t>
            </a:r>
            <a:r>
              <a:rPr sz="900" b="1" spc="-25" dirty="0">
                <a:latin typeface="Times New Roman"/>
                <a:cs typeface="Times New Roman"/>
              </a:rPr>
              <a:t>500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2160" y="984885"/>
            <a:ext cx="4286250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572895" marR="5080" indent="-157353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données</a:t>
            </a:r>
            <a:r>
              <a:rPr sz="1400" spc="-6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comparatives</a:t>
            </a:r>
            <a:r>
              <a:rPr sz="1400" spc="-3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de</a:t>
            </a:r>
            <a:r>
              <a:rPr sz="1400" spc="-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la</a:t>
            </a:r>
            <a:r>
              <a:rPr sz="1400" spc="-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production</a:t>
            </a:r>
            <a:r>
              <a:rPr sz="1400" spc="-4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de</a:t>
            </a:r>
            <a:r>
              <a:rPr sz="1400" spc="-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la</a:t>
            </a:r>
            <a:r>
              <a:rPr sz="1400" spc="-1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variété</a:t>
            </a:r>
            <a:r>
              <a:rPr sz="1400" spc="-5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de</a:t>
            </a:r>
            <a:r>
              <a:rPr sz="1400" spc="-2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spc="-20" dirty="0">
                <a:solidFill>
                  <a:srgbClr val="585858"/>
                </a:solidFill>
                <a:latin typeface="Times New Roman"/>
                <a:cs typeface="Times New Roman"/>
              </a:rPr>
              <a:t>maïs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Sanem</a:t>
            </a:r>
            <a:r>
              <a:rPr sz="1400" spc="-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en</a:t>
            </a:r>
            <a:r>
              <a:rPr sz="1400" spc="-1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585858"/>
                </a:solidFill>
                <a:latin typeface="Times New Roman"/>
                <a:cs typeface="Times New Roman"/>
              </a:rPr>
              <a:t>01</a:t>
            </a:r>
            <a:r>
              <a:rPr sz="1400" spc="-1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1400" spc="-25" dirty="0">
                <a:solidFill>
                  <a:srgbClr val="585858"/>
                </a:solidFill>
                <a:latin typeface="Times New Roman"/>
                <a:cs typeface="Times New Roman"/>
              </a:rPr>
              <a:t>an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721610" y="4720916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56950" y="0"/>
                </a:moveTo>
                <a:lnTo>
                  <a:pt x="0" y="0"/>
                </a:lnTo>
                <a:lnTo>
                  <a:pt x="0" y="56950"/>
                </a:lnTo>
                <a:lnTo>
                  <a:pt x="56950" y="56950"/>
                </a:lnTo>
                <a:lnTo>
                  <a:pt x="56950" y="0"/>
                </a:lnTo>
                <a:close/>
              </a:path>
            </a:pathLst>
          </a:custGeom>
          <a:solidFill>
            <a:srgbClr val="BE9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802889" y="4658995"/>
            <a:ext cx="10242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Exploitation</a:t>
            </a:r>
            <a:r>
              <a:rPr sz="900" spc="-3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classique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4063872" y="4720916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56950" y="0"/>
                </a:moveTo>
                <a:lnTo>
                  <a:pt x="0" y="0"/>
                </a:lnTo>
                <a:lnTo>
                  <a:pt x="0" y="56950"/>
                </a:lnTo>
                <a:lnTo>
                  <a:pt x="56950" y="56950"/>
                </a:lnTo>
                <a:lnTo>
                  <a:pt x="56950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145279" y="4658995"/>
            <a:ext cx="15519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Exploitation</a:t>
            </a:r>
            <a:r>
              <a:rPr sz="900" spc="-15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avec</a:t>
            </a:r>
            <a:r>
              <a:rPr sz="900" spc="-2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585858"/>
                </a:solidFill>
                <a:latin typeface="Times New Roman"/>
                <a:cs typeface="Times New Roman"/>
              </a:rPr>
              <a:t>Agripilot</a:t>
            </a:r>
            <a:r>
              <a:rPr sz="900" spc="-30" dirty="0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Times New Roman"/>
                <a:cs typeface="Times New Roman"/>
              </a:rPr>
              <a:t>AN-</a:t>
            </a:r>
            <a:r>
              <a:rPr sz="900" spc="-50" dirty="0">
                <a:solidFill>
                  <a:srgbClr val="585858"/>
                </a:solidFill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143000" y="914400"/>
            <a:ext cx="6076950" cy="4011929"/>
          </a:xfrm>
          <a:custGeom>
            <a:avLst/>
            <a:gdLst/>
            <a:ahLst/>
            <a:cxnLst/>
            <a:rect l="l" t="t" r="r" b="b"/>
            <a:pathLst>
              <a:path w="6076950" h="4011929">
                <a:moveTo>
                  <a:pt x="0" y="4011929"/>
                </a:moveTo>
                <a:lnTo>
                  <a:pt x="6076950" y="4011929"/>
                </a:lnTo>
                <a:lnTo>
                  <a:pt x="6076950" y="0"/>
                </a:lnTo>
                <a:lnTo>
                  <a:pt x="0" y="0"/>
                </a:lnTo>
                <a:lnTo>
                  <a:pt x="0" y="4011929"/>
                </a:lnTo>
                <a:close/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1487677" y="5287645"/>
          <a:ext cx="5135879" cy="1549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7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5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2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7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sz="1050" b="1" dirty="0">
                          <a:latin typeface="Times New Roman"/>
                          <a:cs typeface="Times New Roman"/>
                        </a:rPr>
                        <a:t>Valeur</a:t>
                      </a:r>
                      <a:r>
                        <a:rPr sz="105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50" b="1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105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50" b="1" dirty="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105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50" b="1" spc="-10" dirty="0">
                          <a:latin typeface="Times New Roman"/>
                          <a:cs typeface="Times New Roman"/>
                        </a:rPr>
                        <a:t>productio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405"/>
                        </a:lnSpc>
                      </a:pPr>
                      <a:r>
                        <a:rPr sz="1050" b="1" dirty="0">
                          <a:latin typeface="Times New Roman"/>
                          <a:cs typeface="Times New Roman"/>
                        </a:rPr>
                        <a:t>Gai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latin typeface="Times New Roman"/>
                          <a:cs typeface="Times New Roman"/>
                        </a:rPr>
                        <a:t>la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production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Production</a:t>
                      </a:r>
                      <a:r>
                        <a:rPr sz="105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Classique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B w="6350">
                      <a:solidFill>
                        <a:srgbClr val="9CC2E4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70"/>
                        </a:lnSpc>
                      </a:pPr>
                      <a:r>
                        <a:rPr sz="1050" dirty="0">
                          <a:latin typeface="Times New Roman"/>
                          <a:cs typeface="Times New Roman"/>
                        </a:rPr>
                        <a:t>1 500 </a:t>
                      </a:r>
                      <a:r>
                        <a:rPr sz="1050" spc="-25" dirty="0">
                          <a:latin typeface="Times New Roman"/>
                          <a:cs typeface="Times New Roman"/>
                        </a:rPr>
                        <a:t>000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B w="6350">
                      <a:solidFill>
                        <a:srgbClr val="9CC2E4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70"/>
                        </a:lnSpc>
                      </a:pPr>
                      <a:r>
                        <a:rPr sz="1050" dirty="0">
                          <a:latin typeface="Times New Roman"/>
                          <a:cs typeface="Times New Roman"/>
                        </a:rPr>
                        <a:t>5 700 </a:t>
                      </a:r>
                      <a:r>
                        <a:rPr sz="1050" spc="-25" dirty="0">
                          <a:latin typeface="Times New Roman"/>
                          <a:cs typeface="Times New Roman"/>
                        </a:rPr>
                        <a:t>000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B w="6350">
                      <a:solidFill>
                        <a:srgbClr val="9CC2E4"/>
                      </a:solidFill>
                      <a:prstDash val="soli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36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sz="1050" b="1" dirty="0">
                          <a:latin typeface="Calibri"/>
                          <a:cs typeface="Calibri"/>
                        </a:rPr>
                        <a:t>Agripilot</a:t>
                      </a:r>
                      <a:r>
                        <a:rPr sz="105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50" b="1" spc="-10" dirty="0">
                          <a:latin typeface="Calibri"/>
                          <a:cs typeface="Calibri"/>
                        </a:rPr>
                        <a:t>AN-</a:t>
                      </a:r>
                      <a:r>
                        <a:rPr sz="1050" b="1" spc="-50" dirty="0">
                          <a:latin typeface="Calibri"/>
                          <a:cs typeface="Calibri"/>
                        </a:rPr>
                        <a:t>1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T w="6350">
                      <a:solidFill>
                        <a:srgbClr val="9CC2E4"/>
                      </a:solidFill>
                      <a:prstDash val="solid"/>
                    </a:lnT>
                    <a:lnB w="6350">
                      <a:solidFill>
                        <a:srgbClr val="9CC2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sz="1050" dirty="0">
                          <a:latin typeface="Times New Roman"/>
                          <a:cs typeface="Times New Roman"/>
                        </a:rPr>
                        <a:t>836 </a:t>
                      </a:r>
                      <a:r>
                        <a:rPr sz="1050" spc="-25" dirty="0">
                          <a:latin typeface="Times New Roman"/>
                          <a:cs typeface="Times New Roman"/>
                        </a:rPr>
                        <a:t>500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T w="6350">
                      <a:solidFill>
                        <a:srgbClr val="9CC2E4"/>
                      </a:solidFill>
                      <a:prstDash val="solid"/>
                    </a:lnT>
                    <a:lnB w="6350">
                      <a:solidFill>
                        <a:srgbClr val="9CC2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sz="1050" dirty="0">
                          <a:latin typeface="Times New Roman"/>
                          <a:cs typeface="Times New Roman"/>
                        </a:rPr>
                        <a:t>5 260 </a:t>
                      </a:r>
                      <a:r>
                        <a:rPr sz="1050" spc="-25" dirty="0">
                          <a:latin typeface="Times New Roman"/>
                          <a:cs typeface="Times New Roman"/>
                        </a:rPr>
                        <a:t>500</a:t>
                      </a: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9CC2E4"/>
                      </a:solidFill>
                      <a:prstDash val="solid"/>
                    </a:lnL>
                    <a:lnR w="6350">
                      <a:solidFill>
                        <a:srgbClr val="9CC2E4"/>
                      </a:solidFill>
                      <a:prstDash val="solid"/>
                    </a:lnR>
                    <a:lnT w="6350">
                      <a:solidFill>
                        <a:srgbClr val="9CC2E4"/>
                      </a:solidFill>
                      <a:prstDash val="solid"/>
                    </a:lnT>
                    <a:lnB w="6350">
                      <a:solidFill>
                        <a:srgbClr val="9CC2E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2911" y="917066"/>
            <a:ext cx="5859106" cy="413931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9280CD0-1AFB-5B73-3E70-864FBB02C31C}"/>
              </a:ext>
            </a:extLst>
          </p:cNvPr>
          <p:cNvSpPr txBox="1"/>
          <p:nvPr/>
        </p:nvSpPr>
        <p:spPr>
          <a:xfrm>
            <a:off x="914399" y="5410200"/>
            <a:ext cx="6087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Plateforme de pompage pour la production agricole avec une salle de contrôle</a:t>
            </a:r>
            <a:endParaRPr lang="fr-BF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885</Words>
  <Application>Microsoft Office PowerPoint</Application>
  <PresentationFormat>Personnalisé</PresentationFormat>
  <Paragraphs>108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Calibri</vt:lpstr>
      <vt:lpstr>Symbol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html-to-docx</dc:creator>
  <cp:keywords>html-to-docx</cp:keywords>
  <cp:lastModifiedBy>LENOVO</cp:lastModifiedBy>
  <cp:revision>3</cp:revision>
  <dcterms:created xsi:type="dcterms:W3CDTF">2025-09-30T14:46:28Z</dcterms:created>
  <dcterms:modified xsi:type="dcterms:W3CDTF">2025-09-30T14:52:26Z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2025-09-30T00:00:00Z</vt:filetime>
  </property>
  <property fmtid="{D5CDD505-2E9C-101B-9397-08002B2CF9AE}" pid="5" name="Producer">
    <vt:lpwstr>Microsoft® Word 2016</vt:lpwstr>
  </property>
</Properties>
</file>